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194560"/>
            <a:ext cx="10972800" cy="914400"/>
          </a:xfrm>
          <a:prstGeom prst="rect">
            <a:avLst/>
          </a:prstGeom>
          <a:noFill/>
        </p:spPr>
        <p:txBody>
          <a:bodyPr wrap="square" anchor="t" tIns="0" bIns="0">
            <a:spAutoFit/>
          </a:bodyPr>
          <a:lstStyle/>
          <a:p>
            <a:pPr algn="l"/>
            <a:r>
              <a:rPr sz="4400" b="1">
                <a:solidFill>
                  <a:srgbClr val="FFFFFF"/>
                </a:solidFill>
                <a:latin typeface="Calibri"/>
              </a:rPr>
              <a:t>ACME Corporation</a:t>
            </a:r>
          </a:p>
        </p:txBody>
      </p:sp>
      <p:sp>
        <p:nvSpPr>
          <p:cNvPr id="4" name="TextBox 3"/>
          <p:cNvSpPr txBox="1"/>
          <p:nvPr/>
        </p:nvSpPr>
        <p:spPr>
          <a:xfrm>
            <a:off x="548640" y="3108960"/>
            <a:ext cx="10972800" cy="640080"/>
          </a:xfrm>
          <a:prstGeom prst="rect">
            <a:avLst/>
          </a:prstGeom>
          <a:noFill/>
        </p:spPr>
        <p:txBody>
          <a:bodyPr wrap="square" anchor="t" tIns="0" bIns="0">
            <a:spAutoFit/>
          </a:bodyPr>
          <a:lstStyle/>
          <a:p>
            <a:pPr algn="l"/>
            <a:r>
              <a:rPr sz="2800" b="0">
                <a:solidFill>
                  <a:srgbClr val="FFFFFF"/>
                </a:solidFill>
                <a:latin typeface="Calibri"/>
              </a:rPr>
              <a:t>2026 Renewal Review</a:t>
            </a:r>
          </a:p>
        </p:txBody>
      </p:sp>
      <p:sp>
        <p:nvSpPr>
          <p:cNvPr id="5" name="TextBox 4"/>
          <p:cNvSpPr txBox="1"/>
          <p:nvPr/>
        </p:nvSpPr>
        <p:spPr>
          <a:xfrm>
            <a:off x="548640" y="5120640"/>
            <a:ext cx="10972800" cy="457200"/>
          </a:xfrm>
          <a:prstGeom prst="rect">
            <a:avLst/>
          </a:prstGeom>
          <a:noFill/>
        </p:spPr>
        <p:txBody>
          <a:bodyPr wrap="square" anchor="t" tIns="0" bIns="0">
            <a:spAutoFit/>
          </a:bodyPr>
          <a:lstStyle/>
          <a:p>
            <a:pPr algn="l"/>
            <a:r>
              <a:rPr sz="1600" b="0">
                <a:solidFill>
                  <a:srgbClr val="EAF1F8"/>
                </a:solidFill>
                <a:latin typeface="Calibri"/>
              </a:rPr>
              <a:t>Renewal effective 2026-07-01</a:t>
            </a:r>
          </a:p>
        </p:txBody>
      </p:sp>
      <p:sp>
        <p:nvSpPr>
          <p:cNvPr id="6" name="TextBox 5"/>
          <p:cNvSpPr txBox="1"/>
          <p:nvPr/>
        </p:nvSpPr>
        <p:spPr>
          <a:xfrm>
            <a:off x="548640" y="5486400"/>
            <a:ext cx="10972800" cy="457200"/>
          </a:xfrm>
          <a:prstGeom prst="rect">
            <a:avLst/>
          </a:prstGeom>
          <a:noFill/>
        </p:spPr>
        <p:txBody>
          <a:bodyPr wrap="square" anchor="t" tIns="0" bIns="0">
            <a:spAutoFit/>
          </a:bodyPr>
          <a:lstStyle/>
          <a:p>
            <a:pPr algn="l"/>
            <a:r>
              <a:rPr sz="1200" b="0">
                <a:solidFill>
                  <a:srgbClr val="EAF1F8"/>
                </a:solidFill>
                <a:latin typeface="Calibri"/>
              </a:rPr>
              <a:t>Prepared by BenefitAgent.ai — Sample Firm   |   Demonstration outputs — Powered by BenefitAgent.ai</a:t>
            </a:r>
          </a:p>
        </p:txBody>
      </p:sp>
      <p:sp>
        <p:nvSpPr>
          <p:cNvPr id="7" name="TextBox 6"/>
          <p:cNvSpPr txBox="1"/>
          <p:nvPr/>
        </p:nvSpPr>
        <p:spPr>
          <a:xfrm>
            <a:off x="548640" y="5852160"/>
            <a:ext cx="10972800" cy="457200"/>
          </a:xfrm>
          <a:prstGeom prst="rect">
            <a:avLst/>
          </a:prstGeom>
          <a:noFill/>
        </p:spPr>
        <p:txBody>
          <a:bodyPr wrap="square" anchor="t" tIns="0" bIns="0">
            <a:spAutoFit/>
          </a:bodyPr>
          <a:lstStyle/>
          <a:p>
            <a:pPr algn="l"/>
            <a:r>
              <a:rPr sz="1100" b="0">
                <a:solidFill>
                  <a:srgbClr val="EAF1F8"/>
                </a:solidFill>
                <a:latin typeface="Calibri"/>
              </a:rPr>
              <a:t>May 09,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Next steps and timeline</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10 / 11</a:t>
            </a:r>
          </a:p>
        </p:txBody>
      </p:sp>
      <p:sp>
        <p:nvSpPr>
          <p:cNvPr id="5" name="Rectangle 4"/>
          <p:cNvSpPr/>
          <p:nvPr/>
        </p:nvSpPr>
        <p:spPr>
          <a:xfrm>
            <a:off x="548640" y="132588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325880"/>
            <a:ext cx="2011680" cy="502920"/>
          </a:xfrm>
          <a:prstGeom prst="rect">
            <a:avLst/>
          </a:prstGeom>
          <a:noFill/>
        </p:spPr>
        <p:txBody>
          <a:bodyPr wrap="square" anchor="ctr" tIns="0" bIns="0">
            <a:spAutoFit/>
          </a:bodyPr>
          <a:lstStyle/>
          <a:p>
            <a:pPr algn="ctr"/>
            <a:r>
              <a:rPr sz="1200" b="1">
                <a:solidFill>
                  <a:srgbClr val="FFFFFF"/>
                </a:solidFill>
                <a:latin typeface="Calibri"/>
              </a:rPr>
              <a:t>This week</a:t>
            </a:r>
          </a:p>
        </p:txBody>
      </p:sp>
      <p:sp>
        <p:nvSpPr>
          <p:cNvPr id="7" name="TextBox 6"/>
          <p:cNvSpPr txBox="1"/>
          <p:nvPr/>
        </p:nvSpPr>
        <p:spPr>
          <a:xfrm>
            <a:off x="2743200" y="1280160"/>
            <a:ext cx="8961120" cy="640080"/>
          </a:xfrm>
          <a:prstGeom prst="rect">
            <a:avLst/>
          </a:prstGeom>
          <a:noFill/>
        </p:spPr>
        <p:txBody>
          <a:bodyPr wrap="square" anchor="ctr" tIns="0" bIns="0">
            <a:spAutoFit/>
          </a:bodyPr>
          <a:lstStyle/>
          <a:p>
            <a:pPr algn="l"/>
            <a:r>
              <a:rPr sz="1400" b="0">
                <a:solidFill>
                  <a:srgbClr val="0A355E"/>
                </a:solidFill>
                <a:latin typeface="Calibri"/>
              </a:rPr>
              <a:t>Issue formal RFP to alternate carriers (template attached).</a:t>
            </a:r>
          </a:p>
        </p:txBody>
      </p:sp>
      <p:sp>
        <p:nvSpPr>
          <p:cNvPr id="8" name="Rectangle 7"/>
          <p:cNvSpPr/>
          <p:nvPr/>
        </p:nvSpPr>
        <p:spPr>
          <a:xfrm>
            <a:off x="548640" y="205740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2057400"/>
            <a:ext cx="2011680" cy="502920"/>
          </a:xfrm>
          <a:prstGeom prst="rect">
            <a:avLst/>
          </a:prstGeom>
          <a:noFill/>
        </p:spPr>
        <p:txBody>
          <a:bodyPr wrap="square" anchor="ctr" tIns="0" bIns="0">
            <a:spAutoFit/>
          </a:bodyPr>
          <a:lstStyle/>
          <a:p>
            <a:pPr algn="ctr"/>
            <a:r>
              <a:rPr sz="1200" b="1">
                <a:solidFill>
                  <a:srgbClr val="FFFFFF"/>
                </a:solidFill>
                <a:latin typeface="Calibri"/>
              </a:rPr>
              <a:t>By May 30</a:t>
            </a:r>
          </a:p>
        </p:txBody>
      </p:sp>
      <p:sp>
        <p:nvSpPr>
          <p:cNvPr id="10" name="TextBox 9"/>
          <p:cNvSpPr txBox="1"/>
          <p:nvPr/>
        </p:nvSpPr>
        <p:spPr>
          <a:xfrm>
            <a:off x="2743200" y="2011680"/>
            <a:ext cx="8961120" cy="640080"/>
          </a:xfrm>
          <a:prstGeom prst="rect">
            <a:avLst/>
          </a:prstGeom>
          <a:noFill/>
        </p:spPr>
        <p:txBody>
          <a:bodyPr wrap="square" anchor="ctr" tIns="0" bIns="0">
            <a:spAutoFit/>
          </a:bodyPr>
          <a:lstStyle/>
          <a:p>
            <a:pPr algn="l"/>
            <a:r>
              <a:rPr sz="1400" b="0">
                <a:solidFill>
                  <a:srgbClr val="0A355E"/>
                </a:solidFill>
                <a:latin typeface="Calibri"/>
              </a:rPr>
              <a:t>Carriers return binding quotes.</a:t>
            </a:r>
          </a:p>
        </p:txBody>
      </p:sp>
      <p:sp>
        <p:nvSpPr>
          <p:cNvPr id="11" name="Rectangle 10"/>
          <p:cNvSpPr/>
          <p:nvPr/>
        </p:nvSpPr>
        <p:spPr>
          <a:xfrm>
            <a:off x="548640" y="278892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2788920"/>
            <a:ext cx="2011680" cy="502920"/>
          </a:xfrm>
          <a:prstGeom prst="rect">
            <a:avLst/>
          </a:prstGeom>
          <a:noFill/>
        </p:spPr>
        <p:txBody>
          <a:bodyPr wrap="square" anchor="ctr" tIns="0" bIns="0">
            <a:spAutoFit/>
          </a:bodyPr>
          <a:lstStyle/>
          <a:p>
            <a:pPr algn="ctr"/>
            <a:r>
              <a:rPr sz="1200" b="1">
                <a:solidFill>
                  <a:srgbClr val="FFFFFF"/>
                </a:solidFill>
                <a:latin typeface="Calibri"/>
              </a:rPr>
              <a:t>Week of June 2</a:t>
            </a:r>
          </a:p>
        </p:txBody>
      </p:sp>
      <p:sp>
        <p:nvSpPr>
          <p:cNvPr id="13" name="TextBox 12"/>
          <p:cNvSpPr txBox="1"/>
          <p:nvPr/>
        </p:nvSpPr>
        <p:spPr>
          <a:xfrm>
            <a:off x="2743200" y="2743200"/>
            <a:ext cx="8961120" cy="640080"/>
          </a:xfrm>
          <a:prstGeom prst="rect">
            <a:avLst/>
          </a:prstGeom>
          <a:noFill/>
        </p:spPr>
        <p:txBody>
          <a:bodyPr wrap="square" anchor="ctr" tIns="0" bIns="0">
            <a:spAutoFit/>
          </a:bodyPr>
          <a:lstStyle/>
          <a:p>
            <a:pPr algn="l"/>
            <a:r>
              <a:rPr sz="1400" b="0">
                <a:solidFill>
                  <a:srgbClr val="0A355E"/>
                </a:solidFill>
                <a:latin typeface="Calibri"/>
              </a:rPr>
              <a:t>Underwriting validation of binding quotes; network adequacy review.</a:t>
            </a:r>
          </a:p>
        </p:txBody>
      </p:sp>
      <p:sp>
        <p:nvSpPr>
          <p:cNvPr id="14" name="Rectangle 13"/>
          <p:cNvSpPr/>
          <p:nvPr/>
        </p:nvSpPr>
        <p:spPr>
          <a:xfrm>
            <a:off x="548640" y="352044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48640" y="3520440"/>
            <a:ext cx="2011680" cy="502920"/>
          </a:xfrm>
          <a:prstGeom prst="rect">
            <a:avLst/>
          </a:prstGeom>
          <a:noFill/>
        </p:spPr>
        <p:txBody>
          <a:bodyPr wrap="square" anchor="ctr" tIns="0" bIns="0">
            <a:spAutoFit/>
          </a:bodyPr>
          <a:lstStyle/>
          <a:p>
            <a:pPr algn="ctr"/>
            <a:r>
              <a:rPr sz="1200" b="1">
                <a:solidFill>
                  <a:srgbClr val="FFFFFF"/>
                </a:solidFill>
                <a:latin typeface="Calibri"/>
              </a:rPr>
              <a:t>June 11</a:t>
            </a:r>
          </a:p>
        </p:txBody>
      </p:sp>
      <p:sp>
        <p:nvSpPr>
          <p:cNvPr id="16" name="TextBox 15"/>
          <p:cNvSpPr txBox="1"/>
          <p:nvPr/>
        </p:nvSpPr>
        <p:spPr>
          <a:xfrm>
            <a:off x="2743200" y="3474720"/>
            <a:ext cx="8961120" cy="640080"/>
          </a:xfrm>
          <a:prstGeom prst="rect">
            <a:avLst/>
          </a:prstGeom>
          <a:noFill/>
        </p:spPr>
        <p:txBody>
          <a:bodyPr wrap="square" anchor="ctr" tIns="0" bIns="0">
            <a:spAutoFit/>
          </a:bodyPr>
          <a:lstStyle/>
          <a:p>
            <a:pPr algn="l"/>
            <a:r>
              <a:rPr sz="1400" b="0">
                <a:solidFill>
                  <a:srgbClr val="0A355E"/>
                </a:solidFill>
                <a:latin typeface="Calibri"/>
              </a:rPr>
              <a:t>Final recommendation to ACME leadership.</a:t>
            </a:r>
          </a:p>
        </p:txBody>
      </p:sp>
      <p:sp>
        <p:nvSpPr>
          <p:cNvPr id="17" name="Rectangle 16"/>
          <p:cNvSpPr/>
          <p:nvPr/>
        </p:nvSpPr>
        <p:spPr>
          <a:xfrm>
            <a:off x="548640" y="425196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48640" y="4251960"/>
            <a:ext cx="2011680" cy="502920"/>
          </a:xfrm>
          <a:prstGeom prst="rect">
            <a:avLst/>
          </a:prstGeom>
          <a:noFill/>
        </p:spPr>
        <p:txBody>
          <a:bodyPr wrap="square" anchor="ctr" tIns="0" bIns="0">
            <a:spAutoFit/>
          </a:bodyPr>
          <a:lstStyle/>
          <a:p>
            <a:pPr algn="ctr"/>
            <a:r>
              <a:rPr sz="1200" b="1">
                <a:solidFill>
                  <a:srgbClr val="FFFFFF"/>
                </a:solidFill>
                <a:latin typeface="Calibri"/>
              </a:rPr>
              <a:t>June 16–21</a:t>
            </a:r>
          </a:p>
        </p:txBody>
      </p:sp>
      <p:sp>
        <p:nvSpPr>
          <p:cNvPr id="19" name="TextBox 18"/>
          <p:cNvSpPr txBox="1"/>
          <p:nvPr/>
        </p:nvSpPr>
        <p:spPr>
          <a:xfrm>
            <a:off x="2743200" y="4206240"/>
            <a:ext cx="8961120" cy="640080"/>
          </a:xfrm>
          <a:prstGeom prst="rect">
            <a:avLst/>
          </a:prstGeom>
          <a:noFill/>
        </p:spPr>
        <p:txBody>
          <a:bodyPr wrap="square" anchor="ctr" tIns="0" bIns="0">
            <a:spAutoFit/>
          </a:bodyPr>
          <a:lstStyle/>
          <a:p>
            <a:pPr algn="l"/>
            <a:r>
              <a:rPr sz="1400" b="0">
                <a:solidFill>
                  <a:srgbClr val="0A355E"/>
                </a:solidFill>
                <a:latin typeface="Calibri"/>
              </a:rPr>
              <a:t>Open enrollment communications and member education.</a:t>
            </a:r>
          </a:p>
        </p:txBody>
      </p:sp>
      <p:sp>
        <p:nvSpPr>
          <p:cNvPr id="20" name="Rectangle 19"/>
          <p:cNvSpPr/>
          <p:nvPr/>
        </p:nvSpPr>
        <p:spPr>
          <a:xfrm>
            <a:off x="548640" y="4983480"/>
            <a:ext cx="2011680" cy="50292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 y="4983480"/>
            <a:ext cx="2011680" cy="502920"/>
          </a:xfrm>
          <a:prstGeom prst="rect">
            <a:avLst/>
          </a:prstGeom>
          <a:noFill/>
        </p:spPr>
        <p:txBody>
          <a:bodyPr wrap="square" anchor="ctr" tIns="0" bIns="0">
            <a:spAutoFit/>
          </a:bodyPr>
          <a:lstStyle/>
          <a:p>
            <a:pPr algn="ctr"/>
            <a:r>
              <a:rPr sz="1200" b="1">
                <a:solidFill>
                  <a:srgbClr val="FFFFFF"/>
                </a:solidFill>
                <a:latin typeface="Calibri"/>
              </a:rPr>
              <a:t>July 1</a:t>
            </a:r>
          </a:p>
        </p:txBody>
      </p:sp>
      <p:sp>
        <p:nvSpPr>
          <p:cNvPr id="22" name="TextBox 21"/>
          <p:cNvSpPr txBox="1"/>
          <p:nvPr/>
        </p:nvSpPr>
        <p:spPr>
          <a:xfrm>
            <a:off x="2743200" y="4937760"/>
            <a:ext cx="8961120" cy="640080"/>
          </a:xfrm>
          <a:prstGeom prst="rect">
            <a:avLst/>
          </a:prstGeom>
          <a:noFill/>
        </p:spPr>
        <p:txBody>
          <a:bodyPr wrap="square" anchor="ctr" tIns="0" bIns="0">
            <a:spAutoFit/>
          </a:bodyPr>
          <a:lstStyle/>
          <a:p>
            <a:pPr algn="l"/>
            <a:r>
              <a:rPr sz="1400" b="0">
                <a:solidFill>
                  <a:srgbClr val="0A355E"/>
                </a:solidFill>
                <a:latin typeface="Calibri"/>
              </a:rPr>
              <a:t>Coverage effective.</a:t>
            </a:r>
          </a:p>
        </p:txBody>
      </p:sp>
      <p:sp>
        <p:nvSpPr>
          <p:cNvPr id="23" name="TextBox 22"/>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4" name="TextBox 23"/>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10   |   Generated by BenefitAgent.ai (prototype)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Appendix — methodology and disclaimers</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11 / 11</a:t>
            </a:r>
          </a:p>
        </p:txBody>
      </p:sp>
      <p:sp>
        <p:nvSpPr>
          <p:cNvPr id="5" name="TextBox 4"/>
          <p:cNvSpPr txBox="1"/>
          <p:nvPr/>
        </p:nvSpPr>
        <p:spPr>
          <a:xfrm>
            <a:off x="457200" y="1188720"/>
            <a:ext cx="11247120" cy="457200"/>
          </a:xfrm>
          <a:prstGeom prst="rect">
            <a:avLst/>
          </a:prstGeom>
          <a:noFill/>
        </p:spPr>
        <p:txBody>
          <a:bodyPr wrap="square" anchor="t" tIns="0" bIns="0">
            <a:spAutoFit/>
          </a:bodyPr>
          <a:lstStyle/>
          <a:p>
            <a:pPr algn="l"/>
            <a:r>
              <a:rPr sz="1600" b="1">
                <a:solidFill>
                  <a:srgbClr val="0F4C81"/>
                </a:solidFill>
                <a:latin typeface="Calibri"/>
              </a:rPr>
              <a:t>How these numbers were produced</a:t>
            </a:r>
          </a:p>
        </p:txBody>
      </p:sp>
      <p:sp>
        <p:nvSpPr>
          <p:cNvPr id="6" name="TextBox 5"/>
          <p:cNvSpPr txBox="1"/>
          <p:nvPr/>
        </p:nvSpPr>
        <p:spPr>
          <a:xfrm>
            <a:off x="640080" y="1737360"/>
            <a:ext cx="10881360" cy="777240"/>
          </a:xfrm>
          <a:prstGeom prst="rect">
            <a:avLst/>
          </a:prstGeom>
          <a:noFill/>
        </p:spPr>
        <p:txBody>
          <a:bodyPr wrap="square" anchor="t" tIns="0" bIns="0">
            <a:spAutoFit/>
          </a:bodyPr>
          <a:lstStyle/>
          <a:p>
            <a:pPr algn="l"/>
            <a:r>
              <a:rPr sz="1100" b="0">
                <a:solidFill>
                  <a:srgbClr val="0A355E"/>
                </a:solidFill>
                <a:latin typeface="Calibri"/>
              </a:rPr>
              <a:t>•  Source data: UnitedHealthcare 2026–2027 Group Renewal Notice (issued April 28, 2026), ACME group census (200 employees), and ACME claims experience report covering 2025-05-01 through 2026-04-30.</a:t>
            </a:r>
          </a:p>
        </p:txBody>
      </p:sp>
      <p:sp>
        <p:nvSpPr>
          <p:cNvPr id="7" name="TextBox 6"/>
          <p:cNvSpPr txBox="1"/>
          <p:nvPr/>
        </p:nvSpPr>
        <p:spPr>
          <a:xfrm>
            <a:off x="640080" y="2514600"/>
            <a:ext cx="10881360" cy="777240"/>
          </a:xfrm>
          <a:prstGeom prst="rect">
            <a:avLst/>
          </a:prstGeom>
          <a:noFill/>
        </p:spPr>
        <p:txBody>
          <a:bodyPr wrap="square" anchor="t" tIns="0" bIns="0">
            <a:spAutoFit/>
          </a:bodyPr>
          <a:lstStyle/>
          <a:p>
            <a:pPr algn="l"/>
            <a:r>
              <a:rPr sz="1100" b="0">
                <a:solidFill>
                  <a:srgbClr val="0A355E"/>
                </a:solidFill>
                <a:latin typeface="Calibri"/>
              </a:rPr>
              <a:t>•  Composite annual premium: Simple average across the four coverage tiers (employee only, employee + spouse, employee + child(ren), family) multiplied by 12. Actual annualized cost depends on enrollment mix.</a:t>
            </a:r>
          </a:p>
        </p:txBody>
      </p:sp>
      <p:sp>
        <p:nvSpPr>
          <p:cNvPr id="8" name="TextBox 7"/>
          <p:cNvSpPr txBox="1"/>
          <p:nvPr/>
        </p:nvSpPr>
        <p:spPr>
          <a:xfrm>
            <a:off x="640080" y="3291840"/>
            <a:ext cx="10881360" cy="777240"/>
          </a:xfrm>
          <a:prstGeom prst="rect">
            <a:avLst/>
          </a:prstGeom>
          <a:noFill/>
        </p:spPr>
        <p:txBody>
          <a:bodyPr wrap="square" anchor="t" tIns="0" bIns="0">
            <a:spAutoFit/>
          </a:bodyPr>
          <a:lstStyle/>
          <a:p>
            <a:pPr algn="l"/>
            <a:r>
              <a:rPr sz="1100" b="0">
                <a:solidFill>
                  <a:srgbClr val="0A355E"/>
                </a:solidFill>
                <a:latin typeface="Calibri"/>
              </a:rPr>
              <a:t>•  Alternate-carrier quotes: Synthesized indicative ranges grounded in industry data for a 200-life Illinois manufacturing group with the observed claims experience. NOT binding carrier quotes. Binding quotes will follow the RFP marketing process.</a:t>
            </a:r>
          </a:p>
        </p:txBody>
      </p:sp>
      <p:sp>
        <p:nvSpPr>
          <p:cNvPr id="9" name="TextBox 8"/>
          <p:cNvSpPr txBox="1"/>
          <p:nvPr/>
        </p:nvSpPr>
        <p:spPr>
          <a:xfrm>
            <a:off x="640080" y="4069080"/>
            <a:ext cx="10881360" cy="777240"/>
          </a:xfrm>
          <a:prstGeom prst="rect">
            <a:avLst/>
          </a:prstGeom>
          <a:noFill/>
        </p:spPr>
        <p:txBody>
          <a:bodyPr wrap="square" anchor="t" tIns="0" bIns="0">
            <a:spAutoFit/>
          </a:bodyPr>
          <a:lstStyle/>
          <a:p>
            <a:pPr algn="l"/>
            <a:r>
              <a:rPr sz="1100" b="0">
                <a:solidFill>
                  <a:srgbClr val="0A355E"/>
                </a:solidFill>
                <a:latin typeface="Calibri"/>
              </a:rPr>
              <a:t>•  Loss ratio context: 87% trailing-12 loss ratio with 4 large-claim events totaling $385,140.</a:t>
            </a:r>
          </a:p>
        </p:txBody>
      </p:sp>
      <p:sp>
        <p:nvSpPr>
          <p:cNvPr id="10" name="TextBox 9"/>
          <p:cNvSpPr txBox="1"/>
          <p:nvPr/>
        </p:nvSpPr>
        <p:spPr>
          <a:xfrm>
            <a:off x="640080" y="4846320"/>
            <a:ext cx="10881360" cy="777240"/>
          </a:xfrm>
          <a:prstGeom prst="rect">
            <a:avLst/>
          </a:prstGeom>
          <a:noFill/>
        </p:spPr>
        <p:txBody>
          <a:bodyPr wrap="square" anchor="t" tIns="0" bIns="0">
            <a:spAutoFit/>
          </a:bodyPr>
          <a:lstStyle/>
          <a:p>
            <a:pPr algn="l"/>
            <a:r>
              <a:rPr sz="1100" b="0">
                <a:solidFill>
                  <a:srgbClr val="0A355E"/>
                </a:solidFill>
                <a:latin typeface="Calibri"/>
              </a:rPr>
              <a:t>•  Recommendation narrative: Templated for the prototype. The production version drafts a context-specific recommendation using the full packet via the Claude API.</a:t>
            </a:r>
          </a:p>
        </p:txBody>
      </p:sp>
      <p:sp>
        <p:nvSpPr>
          <p:cNvPr id="11" name="TextBox 10"/>
          <p:cNvSpPr txBox="1"/>
          <p:nvPr/>
        </p:nvSpPr>
        <p:spPr>
          <a:xfrm>
            <a:off x="457200" y="6263640"/>
            <a:ext cx="11247120" cy="365760"/>
          </a:xfrm>
          <a:prstGeom prst="rect">
            <a:avLst/>
          </a:prstGeom>
          <a:noFill/>
        </p:spPr>
        <p:txBody>
          <a:bodyPr wrap="square" anchor="t" tIns="0" bIns="0">
            <a:spAutoFit/>
          </a:bodyPr>
          <a:lstStyle/>
          <a:p>
            <a:pPr algn="ctr"/>
            <a:r>
              <a:rPr sz="900" b="0">
                <a:solidFill>
                  <a:srgbClr val="555555"/>
                </a:solidFill>
                <a:latin typeface="Calibri"/>
              </a:rPr>
              <a:t>Generated by BenefitAgent.ai prototype  |  All figures shown for client and broker review — not insurance advice.</a:t>
            </a:r>
          </a:p>
        </p:txBody>
      </p:sp>
      <p:sp>
        <p:nvSpPr>
          <p:cNvPr id="12" name="TextBox 11"/>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13" name="TextBox 12"/>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11   |   Generated by BenefitAgent.ai (prototype)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Agenda</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2 / 11</a:t>
            </a:r>
          </a:p>
        </p:txBody>
      </p:sp>
      <p:sp>
        <p:nvSpPr>
          <p:cNvPr id="5" name="Oval 4"/>
          <p:cNvSpPr/>
          <p:nvPr/>
        </p:nvSpPr>
        <p:spPr>
          <a:xfrm>
            <a:off x="731520" y="118872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1</a:t>
            </a:r>
          </a:p>
        </p:txBody>
      </p:sp>
      <p:sp>
        <p:nvSpPr>
          <p:cNvPr id="6" name="TextBox 5"/>
          <p:cNvSpPr txBox="1"/>
          <p:nvPr/>
        </p:nvSpPr>
        <p:spPr>
          <a:xfrm>
            <a:off x="1371600" y="1234440"/>
            <a:ext cx="10058400" cy="457200"/>
          </a:xfrm>
          <a:prstGeom prst="rect">
            <a:avLst/>
          </a:prstGeom>
          <a:noFill/>
        </p:spPr>
        <p:txBody>
          <a:bodyPr wrap="square" anchor="ctr" tIns="0" bIns="0">
            <a:spAutoFit/>
          </a:bodyPr>
          <a:lstStyle/>
          <a:p>
            <a:pPr algn="l"/>
            <a:r>
              <a:rPr sz="1800" b="0">
                <a:solidFill>
                  <a:srgbClr val="0A355E"/>
                </a:solidFill>
                <a:latin typeface="Calibri"/>
              </a:rPr>
              <a:t>Where we are</a:t>
            </a:r>
          </a:p>
        </p:txBody>
      </p:sp>
      <p:sp>
        <p:nvSpPr>
          <p:cNvPr id="7" name="Oval 6"/>
          <p:cNvSpPr/>
          <p:nvPr/>
        </p:nvSpPr>
        <p:spPr>
          <a:xfrm>
            <a:off x="731520" y="173736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2</a:t>
            </a:r>
          </a:p>
        </p:txBody>
      </p:sp>
      <p:sp>
        <p:nvSpPr>
          <p:cNvPr id="8" name="TextBox 7"/>
          <p:cNvSpPr txBox="1"/>
          <p:nvPr/>
        </p:nvSpPr>
        <p:spPr>
          <a:xfrm>
            <a:off x="1371600" y="1783080"/>
            <a:ext cx="10058400" cy="457200"/>
          </a:xfrm>
          <a:prstGeom prst="rect">
            <a:avLst/>
          </a:prstGeom>
          <a:noFill/>
        </p:spPr>
        <p:txBody>
          <a:bodyPr wrap="square" anchor="ctr" tIns="0" bIns="0">
            <a:spAutoFit/>
          </a:bodyPr>
          <a:lstStyle/>
          <a:p>
            <a:pPr algn="l"/>
            <a:r>
              <a:rPr sz="1800" b="0">
                <a:solidFill>
                  <a:srgbClr val="0A355E"/>
                </a:solidFill>
                <a:latin typeface="Calibri"/>
              </a:rPr>
              <a:t>What's changing in the renewal</a:t>
            </a:r>
          </a:p>
        </p:txBody>
      </p:sp>
      <p:sp>
        <p:nvSpPr>
          <p:cNvPr id="9" name="Oval 8"/>
          <p:cNvSpPr/>
          <p:nvPr/>
        </p:nvSpPr>
        <p:spPr>
          <a:xfrm>
            <a:off x="731520" y="228600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3</a:t>
            </a:r>
          </a:p>
        </p:txBody>
      </p:sp>
      <p:sp>
        <p:nvSpPr>
          <p:cNvPr id="10" name="TextBox 9"/>
          <p:cNvSpPr txBox="1"/>
          <p:nvPr/>
        </p:nvSpPr>
        <p:spPr>
          <a:xfrm>
            <a:off x="1371600" y="2331720"/>
            <a:ext cx="10058400" cy="457200"/>
          </a:xfrm>
          <a:prstGeom prst="rect">
            <a:avLst/>
          </a:prstGeom>
          <a:noFill/>
        </p:spPr>
        <p:txBody>
          <a:bodyPr wrap="square" anchor="ctr" tIns="0" bIns="0">
            <a:spAutoFit/>
          </a:bodyPr>
          <a:lstStyle/>
          <a:p>
            <a:pPr algn="l"/>
            <a:r>
              <a:rPr sz="1800" b="0">
                <a:solidFill>
                  <a:srgbClr val="0A355E"/>
                </a:solidFill>
                <a:latin typeface="Calibri"/>
              </a:rPr>
              <a:t>Why the renewal moved</a:t>
            </a:r>
          </a:p>
        </p:txBody>
      </p:sp>
      <p:sp>
        <p:nvSpPr>
          <p:cNvPr id="11" name="Oval 10"/>
          <p:cNvSpPr/>
          <p:nvPr/>
        </p:nvSpPr>
        <p:spPr>
          <a:xfrm>
            <a:off x="731520" y="2834639"/>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4</a:t>
            </a:r>
          </a:p>
        </p:txBody>
      </p:sp>
      <p:sp>
        <p:nvSpPr>
          <p:cNvPr id="12" name="TextBox 11"/>
          <p:cNvSpPr txBox="1"/>
          <p:nvPr/>
        </p:nvSpPr>
        <p:spPr>
          <a:xfrm>
            <a:off x="1371600" y="2880359"/>
            <a:ext cx="10058400" cy="457200"/>
          </a:xfrm>
          <a:prstGeom prst="rect">
            <a:avLst/>
          </a:prstGeom>
          <a:noFill/>
        </p:spPr>
        <p:txBody>
          <a:bodyPr wrap="square" anchor="ctr" tIns="0" bIns="0">
            <a:spAutoFit/>
          </a:bodyPr>
          <a:lstStyle/>
          <a:p>
            <a:pPr algn="l"/>
            <a:r>
              <a:rPr sz="1800" b="0">
                <a:solidFill>
                  <a:srgbClr val="0A355E"/>
                </a:solidFill>
                <a:latin typeface="Calibri"/>
              </a:rPr>
              <a:t>What we did in the market</a:t>
            </a:r>
          </a:p>
        </p:txBody>
      </p:sp>
      <p:sp>
        <p:nvSpPr>
          <p:cNvPr id="13" name="Oval 12"/>
          <p:cNvSpPr/>
          <p:nvPr/>
        </p:nvSpPr>
        <p:spPr>
          <a:xfrm>
            <a:off x="731520" y="338328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5</a:t>
            </a:r>
          </a:p>
        </p:txBody>
      </p:sp>
      <p:sp>
        <p:nvSpPr>
          <p:cNvPr id="14" name="TextBox 13"/>
          <p:cNvSpPr txBox="1"/>
          <p:nvPr/>
        </p:nvSpPr>
        <p:spPr>
          <a:xfrm>
            <a:off x="1371600" y="3429000"/>
            <a:ext cx="10058400" cy="457200"/>
          </a:xfrm>
          <a:prstGeom prst="rect">
            <a:avLst/>
          </a:prstGeom>
          <a:noFill/>
        </p:spPr>
        <p:txBody>
          <a:bodyPr wrap="square" anchor="ctr" tIns="0" bIns="0">
            <a:spAutoFit/>
          </a:bodyPr>
          <a:lstStyle/>
          <a:p>
            <a:pPr algn="l"/>
            <a:r>
              <a:rPr sz="1800" b="0">
                <a:solidFill>
                  <a:srgbClr val="0A355E"/>
                </a:solidFill>
                <a:latin typeface="Calibri"/>
              </a:rPr>
              <a:t>Side-by-side options</a:t>
            </a:r>
          </a:p>
        </p:txBody>
      </p:sp>
      <p:sp>
        <p:nvSpPr>
          <p:cNvPr id="15" name="Oval 14"/>
          <p:cNvSpPr/>
          <p:nvPr/>
        </p:nvSpPr>
        <p:spPr>
          <a:xfrm>
            <a:off x="731520" y="393192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6</a:t>
            </a:r>
          </a:p>
        </p:txBody>
      </p:sp>
      <p:sp>
        <p:nvSpPr>
          <p:cNvPr id="16" name="TextBox 15"/>
          <p:cNvSpPr txBox="1"/>
          <p:nvPr/>
        </p:nvSpPr>
        <p:spPr>
          <a:xfrm>
            <a:off x="1371600" y="3977640"/>
            <a:ext cx="10058400" cy="457200"/>
          </a:xfrm>
          <a:prstGeom prst="rect">
            <a:avLst/>
          </a:prstGeom>
          <a:noFill/>
        </p:spPr>
        <p:txBody>
          <a:bodyPr wrap="square" anchor="ctr" tIns="0" bIns="0">
            <a:spAutoFit/>
          </a:bodyPr>
          <a:lstStyle/>
          <a:p>
            <a:pPr algn="l"/>
            <a:r>
              <a:rPr sz="1800" b="0">
                <a:solidFill>
                  <a:srgbClr val="0A355E"/>
                </a:solidFill>
                <a:latin typeface="Calibri"/>
              </a:rPr>
              <a:t>Visualizing the choice</a:t>
            </a:r>
          </a:p>
        </p:txBody>
      </p:sp>
      <p:sp>
        <p:nvSpPr>
          <p:cNvPr id="17" name="Oval 16"/>
          <p:cNvSpPr/>
          <p:nvPr/>
        </p:nvSpPr>
        <p:spPr>
          <a:xfrm>
            <a:off x="731520" y="4480559"/>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7</a:t>
            </a:r>
          </a:p>
        </p:txBody>
      </p:sp>
      <p:sp>
        <p:nvSpPr>
          <p:cNvPr id="18" name="TextBox 17"/>
          <p:cNvSpPr txBox="1"/>
          <p:nvPr/>
        </p:nvSpPr>
        <p:spPr>
          <a:xfrm>
            <a:off x="1371600" y="4526279"/>
            <a:ext cx="10058400" cy="457200"/>
          </a:xfrm>
          <a:prstGeom prst="rect">
            <a:avLst/>
          </a:prstGeom>
          <a:noFill/>
        </p:spPr>
        <p:txBody>
          <a:bodyPr wrap="square" anchor="ctr" tIns="0" bIns="0">
            <a:spAutoFit/>
          </a:bodyPr>
          <a:lstStyle/>
          <a:p>
            <a:pPr algn="l"/>
            <a:r>
              <a:rPr sz="1800" b="0">
                <a:solidFill>
                  <a:srgbClr val="0A355E"/>
                </a:solidFill>
                <a:latin typeface="Calibri"/>
              </a:rPr>
              <a:t>Recommendation</a:t>
            </a:r>
          </a:p>
        </p:txBody>
      </p:sp>
      <p:sp>
        <p:nvSpPr>
          <p:cNvPr id="19" name="Oval 18"/>
          <p:cNvSpPr/>
          <p:nvPr/>
        </p:nvSpPr>
        <p:spPr>
          <a:xfrm>
            <a:off x="731520" y="5029200"/>
            <a:ext cx="411480" cy="411480"/>
          </a:xfrm>
          <a:prstGeom prst="ellipse">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tIns="0" bIns="0"/>
          <a:lstStyle/>
          <a:p>
            <a:pPr algn="ctr"/>
            <a:r>
              <a:rPr sz="1400" b="1">
                <a:solidFill>
                  <a:srgbClr val="FFFFFF"/>
                </a:solidFill>
              </a:rPr>
              <a:t>8</a:t>
            </a:r>
          </a:p>
        </p:txBody>
      </p:sp>
      <p:sp>
        <p:nvSpPr>
          <p:cNvPr id="20" name="TextBox 19"/>
          <p:cNvSpPr txBox="1"/>
          <p:nvPr/>
        </p:nvSpPr>
        <p:spPr>
          <a:xfrm>
            <a:off x="1371600" y="5074920"/>
            <a:ext cx="10058400" cy="457200"/>
          </a:xfrm>
          <a:prstGeom prst="rect">
            <a:avLst/>
          </a:prstGeom>
          <a:noFill/>
        </p:spPr>
        <p:txBody>
          <a:bodyPr wrap="square" anchor="ctr" tIns="0" bIns="0">
            <a:spAutoFit/>
          </a:bodyPr>
          <a:lstStyle/>
          <a:p>
            <a:pPr algn="l"/>
            <a:r>
              <a:rPr sz="1800" b="0">
                <a:solidFill>
                  <a:srgbClr val="0A355E"/>
                </a:solidFill>
                <a:latin typeface="Calibri"/>
              </a:rPr>
              <a:t>Next steps and timeline</a:t>
            </a:r>
          </a:p>
        </p:txBody>
      </p:sp>
      <p:sp>
        <p:nvSpPr>
          <p:cNvPr id="21" name="TextBox 20"/>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2" name="TextBox 21"/>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2   |   Generated by BenefitAgent.ai (prototype)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Where we are — group at a glance</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3 / 11</a:t>
            </a:r>
          </a:p>
        </p:txBody>
      </p:sp>
      <p:sp>
        <p:nvSpPr>
          <p:cNvPr id="5" name="Rectangle 4"/>
          <p:cNvSpPr/>
          <p:nvPr/>
        </p:nvSpPr>
        <p:spPr>
          <a:xfrm>
            <a:off x="457200" y="11887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371600"/>
            <a:ext cx="3566160" cy="640080"/>
          </a:xfrm>
          <a:prstGeom prst="rect">
            <a:avLst/>
          </a:prstGeom>
          <a:noFill/>
        </p:spPr>
        <p:txBody>
          <a:bodyPr wrap="square" anchor="t" tIns="0" bIns="0">
            <a:spAutoFit/>
          </a:bodyPr>
          <a:lstStyle/>
          <a:p>
            <a:pPr algn="ctr"/>
            <a:r>
              <a:rPr sz="2800" b="1">
                <a:solidFill>
                  <a:srgbClr val="0F4C81"/>
                </a:solidFill>
                <a:latin typeface="Calibri"/>
              </a:rPr>
              <a:t>200</a:t>
            </a:r>
          </a:p>
        </p:txBody>
      </p:sp>
      <p:sp>
        <p:nvSpPr>
          <p:cNvPr id="7" name="TextBox 6"/>
          <p:cNvSpPr txBox="1"/>
          <p:nvPr/>
        </p:nvSpPr>
        <p:spPr>
          <a:xfrm>
            <a:off x="457200" y="2057400"/>
            <a:ext cx="3566160" cy="457200"/>
          </a:xfrm>
          <a:prstGeom prst="rect">
            <a:avLst/>
          </a:prstGeom>
          <a:noFill/>
        </p:spPr>
        <p:txBody>
          <a:bodyPr wrap="square" anchor="t" tIns="0" bIns="0">
            <a:spAutoFit/>
          </a:bodyPr>
          <a:lstStyle/>
          <a:p>
            <a:pPr algn="ctr"/>
            <a:r>
              <a:rPr sz="1200" b="0">
                <a:solidFill>
                  <a:srgbClr val="555555"/>
                </a:solidFill>
                <a:latin typeface="Calibri"/>
              </a:rPr>
              <a:t>Eligible employees</a:t>
            </a:r>
          </a:p>
        </p:txBody>
      </p:sp>
      <p:sp>
        <p:nvSpPr>
          <p:cNvPr id="8" name="Rectangle 7"/>
          <p:cNvSpPr/>
          <p:nvPr/>
        </p:nvSpPr>
        <p:spPr>
          <a:xfrm>
            <a:off x="4251960" y="11887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251960" y="1371600"/>
            <a:ext cx="3566160" cy="640080"/>
          </a:xfrm>
          <a:prstGeom prst="rect">
            <a:avLst/>
          </a:prstGeom>
          <a:noFill/>
        </p:spPr>
        <p:txBody>
          <a:bodyPr wrap="square" anchor="t" tIns="0" bIns="0">
            <a:spAutoFit/>
          </a:bodyPr>
          <a:lstStyle/>
          <a:p>
            <a:pPr algn="ctr"/>
            <a:r>
              <a:rPr sz="2800" b="1">
                <a:solidFill>
                  <a:srgbClr val="0F4C81"/>
                </a:solidFill>
                <a:latin typeface="Calibri"/>
              </a:rPr>
              <a:t>43.3</a:t>
            </a:r>
          </a:p>
        </p:txBody>
      </p:sp>
      <p:sp>
        <p:nvSpPr>
          <p:cNvPr id="10" name="TextBox 9"/>
          <p:cNvSpPr txBox="1"/>
          <p:nvPr/>
        </p:nvSpPr>
        <p:spPr>
          <a:xfrm>
            <a:off x="4251960" y="2057400"/>
            <a:ext cx="3566160" cy="457200"/>
          </a:xfrm>
          <a:prstGeom prst="rect">
            <a:avLst/>
          </a:prstGeom>
          <a:noFill/>
        </p:spPr>
        <p:txBody>
          <a:bodyPr wrap="square" anchor="t" tIns="0" bIns="0">
            <a:spAutoFit/>
          </a:bodyPr>
          <a:lstStyle/>
          <a:p>
            <a:pPr algn="ctr"/>
            <a:r>
              <a:rPr sz="1200" b="0">
                <a:solidFill>
                  <a:srgbClr val="555555"/>
                </a:solidFill>
                <a:latin typeface="Calibri"/>
              </a:rPr>
              <a:t>Average employee age</a:t>
            </a:r>
          </a:p>
        </p:txBody>
      </p:sp>
      <p:sp>
        <p:nvSpPr>
          <p:cNvPr id="11" name="Rectangle 10"/>
          <p:cNvSpPr/>
          <p:nvPr/>
        </p:nvSpPr>
        <p:spPr>
          <a:xfrm>
            <a:off x="8046720" y="11887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046720" y="1371600"/>
            <a:ext cx="3566160" cy="640080"/>
          </a:xfrm>
          <a:prstGeom prst="rect">
            <a:avLst/>
          </a:prstGeom>
          <a:noFill/>
        </p:spPr>
        <p:txBody>
          <a:bodyPr wrap="square" anchor="t" tIns="0" bIns="0">
            <a:spAutoFit/>
          </a:bodyPr>
          <a:lstStyle/>
          <a:p>
            <a:pPr algn="ctr"/>
            <a:r>
              <a:rPr sz="2800" b="1">
                <a:solidFill>
                  <a:srgbClr val="0F4C81"/>
                </a:solidFill>
                <a:latin typeface="Calibri"/>
              </a:rPr>
              <a:t>253</a:t>
            </a:r>
          </a:p>
        </p:txBody>
      </p:sp>
      <p:sp>
        <p:nvSpPr>
          <p:cNvPr id="13" name="TextBox 12"/>
          <p:cNvSpPr txBox="1"/>
          <p:nvPr/>
        </p:nvSpPr>
        <p:spPr>
          <a:xfrm>
            <a:off x="8046720" y="2057400"/>
            <a:ext cx="3566160" cy="457200"/>
          </a:xfrm>
          <a:prstGeom prst="rect">
            <a:avLst/>
          </a:prstGeom>
          <a:noFill/>
        </p:spPr>
        <p:txBody>
          <a:bodyPr wrap="square" anchor="t" tIns="0" bIns="0">
            <a:spAutoFit/>
          </a:bodyPr>
          <a:lstStyle/>
          <a:p>
            <a:pPr algn="ctr"/>
            <a:r>
              <a:rPr sz="1200" b="0">
                <a:solidFill>
                  <a:srgbClr val="555555"/>
                </a:solidFill>
                <a:latin typeface="Calibri"/>
              </a:rPr>
              <a:t>Dependents enrolled</a:t>
            </a:r>
          </a:p>
        </p:txBody>
      </p:sp>
      <p:sp>
        <p:nvSpPr>
          <p:cNvPr id="14" name="Rectangle 13"/>
          <p:cNvSpPr/>
          <p:nvPr/>
        </p:nvSpPr>
        <p:spPr>
          <a:xfrm>
            <a:off x="457200" y="27889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200" y="2971800"/>
            <a:ext cx="3566160" cy="640080"/>
          </a:xfrm>
          <a:prstGeom prst="rect">
            <a:avLst/>
          </a:prstGeom>
          <a:noFill/>
        </p:spPr>
        <p:txBody>
          <a:bodyPr wrap="square" anchor="t" tIns="0" bIns="0">
            <a:spAutoFit/>
          </a:bodyPr>
          <a:lstStyle/>
          <a:p>
            <a:pPr algn="ctr"/>
            <a:r>
              <a:rPr sz="2800" b="1">
                <a:solidFill>
                  <a:srgbClr val="0F4C81"/>
                </a:solidFill>
                <a:latin typeface="Calibri"/>
              </a:rPr>
              <a:t>IL</a:t>
            </a:r>
          </a:p>
        </p:txBody>
      </p:sp>
      <p:sp>
        <p:nvSpPr>
          <p:cNvPr id="16" name="TextBox 15"/>
          <p:cNvSpPr txBox="1"/>
          <p:nvPr/>
        </p:nvSpPr>
        <p:spPr>
          <a:xfrm>
            <a:off x="457200" y="3657600"/>
            <a:ext cx="3566160" cy="457200"/>
          </a:xfrm>
          <a:prstGeom prst="rect">
            <a:avLst/>
          </a:prstGeom>
          <a:noFill/>
        </p:spPr>
        <p:txBody>
          <a:bodyPr wrap="square" anchor="t" tIns="0" bIns="0">
            <a:spAutoFit/>
          </a:bodyPr>
          <a:lstStyle/>
          <a:p>
            <a:pPr algn="ctr"/>
            <a:r>
              <a:rPr sz="1200" b="0">
                <a:solidFill>
                  <a:srgbClr val="555555"/>
                </a:solidFill>
                <a:latin typeface="Calibri"/>
              </a:rPr>
              <a:t>State of issue</a:t>
            </a:r>
          </a:p>
        </p:txBody>
      </p:sp>
      <p:sp>
        <p:nvSpPr>
          <p:cNvPr id="17" name="Rectangle 16"/>
          <p:cNvSpPr/>
          <p:nvPr/>
        </p:nvSpPr>
        <p:spPr>
          <a:xfrm>
            <a:off x="4251960" y="27889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251960" y="2971800"/>
            <a:ext cx="3566160" cy="640080"/>
          </a:xfrm>
          <a:prstGeom prst="rect">
            <a:avLst/>
          </a:prstGeom>
          <a:noFill/>
        </p:spPr>
        <p:txBody>
          <a:bodyPr wrap="square" anchor="t" tIns="0" bIns="0">
            <a:spAutoFit/>
          </a:bodyPr>
          <a:lstStyle/>
          <a:p>
            <a:pPr algn="ctr"/>
            <a:r>
              <a:rPr sz="2800" b="1">
                <a:solidFill>
                  <a:srgbClr val="0F4C81"/>
                </a:solidFill>
                <a:latin typeface="Calibri"/>
              </a:rPr>
              <a:t>UnitedHealthcare</a:t>
            </a:r>
          </a:p>
        </p:txBody>
      </p:sp>
      <p:sp>
        <p:nvSpPr>
          <p:cNvPr id="19" name="TextBox 18"/>
          <p:cNvSpPr txBox="1"/>
          <p:nvPr/>
        </p:nvSpPr>
        <p:spPr>
          <a:xfrm>
            <a:off x="4251960" y="3657600"/>
            <a:ext cx="3566160" cy="457200"/>
          </a:xfrm>
          <a:prstGeom prst="rect">
            <a:avLst/>
          </a:prstGeom>
          <a:noFill/>
        </p:spPr>
        <p:txBody>
          <a:bodyPr wrap="square" anchor="t" tIns="0" bIns="0">
            <a:spAutoFit/>
          </a:bodyPr>
          <a:lstStyle/>
          <a:p>
            <a:pPr algn="ctr"/>
            <a:r>
              <a:rPr sz="1200" b="0">
                <a:solidFill>
                  <a:srgbClr val="555555"/>
                </a:solidFill>
                <a:latin typeface="Calibri"/>
              </a:rPr>
              <a:t>Current carrier</a:t>
            </a:r>
          </a:p>
        </p:txBody>
      </p:sp>
      <p:sp>
        <p:nvSpPr>
          <p:cNvPr id="20" name="Rectangle 19"/>
          <p:cNvSpPr/>
          <p:nvPr/>
        </p:nvSpPr>
        <p:spPr>
          <a:xfrm>
            <a:off x="8046720" y="2788920"/>
            <a:ext cx="35661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046720" y="2971800"/>
            <a:ext cx="3566160" cy="640080"/>
          </a:xfrm>
          <a:prstGeom prst="rect">
            <a:avLst/>
          </a:prstGeom>
          <a:noFill/>
        </p:spPr>
        <p:txBody>
          <a:bodyPr wrap="square" anchor="t" tIns="0" bIns="0">
            <a:spAutoFit/>
          </a:bodyPr>
          <a:lstStyle/>
          <a:p>
            <a:pPr algn="ctr"/>
            <a:r>
              <a:rPr sz="2800" b="1">
                <a:solidFill>
                  <a:srgbClr val="0F4C81"/>
                </a:solidFill>
                <a:latin typeface="Calibri"/>
              </a:rPr>
              <a:t>Industrial Machinery</a:t>
            </a:r>
          </a:p>
        </p:txBody>
      </p:sp>
      <p:sp>
        <p:nvSpPr>
          <p:cNvPr id="22" name="TextBox 21"/>
          <p:cNvSpPr txBox="1"/>
          <p:nvPr/>
        </p:nvSpPr>
        <p:spPr>
          <a:xfrm>
            <a:off x="8046720" y="3657600"/>
            <a:ext cx="3566160" cy="457200"/>
          </a:xfrm>
          <a:prstGeom prst="rect">
            <a:avLst/>
          </a:prstGeom>
          <a:noFill/>
        </p:spPr>
        <p:txBody>
          <a:bodyPr wrap="square" anchor="t" tIns="0" bIns="0">
            <a:spAutoFit/>
          </a:bodyPr>
          <a:lstStyle/>
          <a:p>
            <a:pPr algn="ctr"/>
            <a:r>
              <a:rPr sz="1200" b="0">
                <a:solidFill>
                  <a:srgbClr val="555555"/>
                </a:solidFill>
                <a:latin typeface="Calibri"/>
              </a:rPr>
              <a:t>Industry</a:t>
            </a:r>
          </a:p>
        </p:txBody>
      </p:sp>
      <p:sp>
        <p:nvSpPr>
          <p:cNvPr id="23" name="TextBox 22"/>
          <p:cNvSpPr txBox="1"/>
          <p:nvPr/>
        </p:nvSpPr>
        <p:spPr>
          <a:xfrm>
            <a:off x="457200" y="4937760"/>
            <a:ext cx="11247120" cy="548640"/>
          </a:xfrm>
          <a:prstGeom prst="rect">
            <a:avLst/>
          </a:prstGeom>
          <a:noFill/>
        </p:spPr>
        <p:txBody>
          <a:bodyPr wrap="square" anchor="t" tIns="0" bIns="0">
            <a:spAutoFit/>
          </a:bodyPr>
          <a:lstStyle/>
          <a:p>
            <a:pPr algn="l"/>
            <a:r>
              <a:rPr sz="1400" b="0">
                <a:solidFill>
                  <a:srgbClr val="555555"/>
                </a:solidFill>
                <a:latin typeface="Calibri"/>
              </a:rPr>
              <a:t>Plan year: 2025-07-01 → 2026-07-01</a:t>
            </a:r>
          </a:p>
        </p:txBody>
      </p:sp>
      <p:sp>
        <p:nvSpPr>
          <p:cNvPr id="24" name="TextBox 23"/>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5" name="TextBox 24"/>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3   |   Generated by BenefitAgent.ai (prototype)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What's changing in the renewal</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4 / 11</a:t>
            </a:r>
          </a:p>
        </p:txBody>
      </p:sp>
      <p:sp>
        <p:nvSpPr>
          <p:cNvPr id="5" name="Rectangle 4"/>
          <p:cNvSpPr/>
          <p:nvPr/>
        </p:nvSpPr>
        <p:spPr>
          <a:xfrm>
            <a:off x="457200" y="1188720"/>
            <a:ext cx="5029200" cy="2286000"/>
          </a:xfrm>
          <a:prstGeom prst="rect">
            <a:avLst/>
          </a:prstGeom>
          <a:solidFill>
            <a:srgbClr val="FB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325880"/>
            <a:ext cx="5029200" cy="457200"/>
          </a:xfrm>
          <a:prstGeom prst="rect">
            <a:avLst/>
          </a:prstGeom>
          <a:noFill/>
        </p:spPr>
        <p:txBody>
          <a:bodyPr wrap="square" anchor="t" tIns="0" bIns="0">
            <a:spAutoFit/>
          </a:bodyPr>
          <a:lstStyle/>
          <a:p>
            <a:pPr algn="ctr"/>
            <a:r>
              <a:rPr sz="1400" b="0">
                <a:solidFill>
                  <a:srgbClr val="A33333"/>
                </a:solidFill>
                <a:latin typeface="Calibri"/>
              </a:rPr>
              <a:t>Composite rate increase</a:t>
            </a:r>
          </a:p>
        </p:txBody>
      </p:sp>
      <p:sp>
        <p:nvSpPr>
          <p:cNvPr id="7" name="TextBox 6"/>
          <p:cNvSpPr txBox="1"/>
          <p:nvPr/>
        </p:nvSpPr>
        <p:spPr>
          <a:xfrm>
            <a:off x="457200" y="1783080"/>
            <a:ext cx="5029200" cy="1280160"/>
          </a:xfrm>
          <a:prstGeom prst="rect">
            <a:avLst/>
          </a:prstGeom>
          <a:noFill/>
        </p:spPr>
        <p:txBody>
          <a:bodyPr wrap="square" anchor="ctr" tIns="0" bIns="0">
            <a:spAutoFit/>
          </a:bodyPr>
          <a:lstStyle/>
          <a:p>
            <a:pPr algn="ctr"/>
            <a:r>
              <a:rPr sz="8400" b="1">
                <a:solidFill>
                  <a:srgbClr val="A33333"/>
                </a:solidFill>
                <a:latin typeface="Calibri"/>
              </a:rPr>
              <a:t>+14.0%</a:t>
            </a:r>
          </a:p>
        </p:txBody>
      </p:sp>
      <p:sp>
        <p:nvSpPr>
          <p:cNvPr id="8" name="TextBox 7"/>
          <p:cNvSpPr txBox="1"/>
          <p:nvPr/>
        </p:nvSpPr>
        <p:spPr>
          <a:xfrm>
            <a:off x="457200" y="3063240"/>
            <a:ext cx="5029200" cy="365760"/>
          </a:xfrm>
          <a:prstGeom prst="rect">
            <a:avLst/>
          </a:prstGeom>
          <a:noFill/>
        </p:spPr>
        <p:txBody>
          <a:bodyPr wrap="square" anchor="t" tIns="0" bIns="0">
            <a:spAutoFit/>
          </a:bodyPr>
          <a:lstStyle/>
          <a:p>
            <a:pPr algn="ctr"/>
            <a:r>
              <a:rPr sz="1200" b="0">
                <a:solidFill>
                  <a:srgbClr val="555555"/>
                </a:solidFill>
                <a:latin typeface="Calibri"/>
              </a:rPr>
              <a:t>across all four coverage tiers</a:t>
            </a:r>
          </a:p>
        </p:txBody>
      </p:sp>
      <p:sp>
        <p:nvSpPr>
          <p:cNvPr id="9" name="Rectangle 8"/>
          <p:cNvSpPr/>
          <p:nvPr/>
        </p:nvSpPr>
        <p:spPr>
          <a:xfrm>
            <a:off x="457200" y="3657600"/>
            <a:ext cx="5029200" cy="1463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3749039"/>
            <a:ext cx="5029200" cy="457200"/>
          </a:xfrm>
          <a:prstGeom prst="rect">
            <a:avLst/>
          </a:prstGeom>
          <a:noFill/>
        </p:spPr>
        <p:txBody>
          <a:bodyPr wrap="square" anchor="t" tIns="0" bIns="0">
            <a:spAutoFit/>
          </a:bodyPr>
          <a:lstStyle/>
          <a:p>
            <a:pPr algn="ctr"/>
            <a:r>
              <a:rPr sz="1200" b="0">
                <a:solidFill>
                  <a:srgbClr val="555555"/>
                </a:solidFill>
                <a:latin typeface="Calibri"/>
              </a:rPr>
              <a:t>Per-employee annual cost increase</a:t>
            </a:r>
          </a:p>
        </p:txBody>
      </p:sp>
      <p:sp>
        <p:nvSpPr>
          <p:cNvPr id="11" name="TextBox 10"/>
          <p:cNvSpPr txBox="1"/>
          <p:nvPr/>
        </p:nvSpPr>
        <p:spPr>
          <a:xfrm>
            <a:off x="457200" y="4160520"/>
            <a:ext cx="5029200" cy="914400"/>
          </a:xfrm>
          <a:prstGeom prst="rect">
            <a:avLst/>
          </a:prstGeom>
          <a:noFill/>
        </p:spPr>
        <p:txBody>
          <a:bodyPr wrap="square" anchor="ctr" tIns="0" bIns="0">
            <a:spAutoFit/>
          </a:bodyPr>
          <a:lstStyle/>
          <a:p>
            <a:pPr algn="ctr"/>
            <a:r>
              <a:rPr sz="4400" b="1">
                <a:solidFill>
                  <a:srgbClr val="0A355E"/>
                </a:solidFill>
                <a:latin typeface="Calibri"/>
              </a:rPr>
              <a:t>+$2,134</a:t>
            </a:r>
          </a:p>
        </p:txBody>
      </p:sp>
      <p:sp>
        <p:nvSpPr>
          <p:cNvPr id="12" name="TextBox 11"/>
          <p:cNvSpPr txBox="1"/>
          <p:nvPr/>
        </p:nvSpPr>
        <p:spPr>
          <a:xfrm>
            <a:off x="5760720" y="1188720"/>
            <a:ext cx="5943600" cy="365760"/>
          </a:xfrm>
          <a:prstGeom prst="rect">
            <a:avLst/>
          </a:prstGeom>
          <a:noFill/>
        </p:spPr>
        <p:txBody>
          <a:bodyPr wrap="square" anchor="t" tIns="0" bIns="0">
            <a:spAutoFit/>
          </a:bodyPr>
          <a:lstStyle/>
          <a:p>
            <a:pPr algn="l"/>
            <a:r>
              <a:rPr sz="1600" b="1">
                <a:solidFill>
                  <a:srgbClr val="0F4C81"/>
                </a:solidFill>
                <a:latin typeface="Calibri"/>
              </a:rPr>
              <a:t>Plan design changes</a:t>
            </a:r>
          </a:p>
        </p:txBody>
      </p:sp>
      <p:sp>
        <p:nvSpPr>
          <p:cNvPr id="13" name="Rectangle 12"/>
          <p:cNvSpPr/>
          <p:nvPr/>
        </p:nvSpPr>
        <p:spPr>
          <a:xfrm>
            <a:off x="5760720" y="1645920"/>
            <a:ext cx="2377440" cy="3657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760720" y="1645920"/>
            <a:ext cx="2377440" cy="365760"/>
          </a:xfrm>
          <a:prstGeom prst="rect">
            <a:avLst/>
          </a:prstGeom>
          <a:noFill/>
        </p:spPr>
        <p:txBody>
          <a:bodyPr wrap="square" anchor="ctr" tIns="0" bIns="0">
            <a:spAutoFit/>
          </a:bodyPr>
          <a:lstStyle/>
          <a:p>
            <a:pPr algn="ctr"/>
            <a:r>
              <a:rPr sz="1100" b="1">
                <a:solidFill>
                  <a:srgbClr val="FFFFFF"/>
                </a:solidFill>
                <a:latin typeface="Calibri"/>
              </a:rPr>
              <a:t>Benefit</a:t>
            </a:r>
          </a:p>
        </p:txBody>
      </p:sp>
      <p:sp>
        <p:nvSpPr>
          <p:cNvPr id="15" name="Rectangle 14"/>
          <p:cNvSpPr/>
          <p:nvPr/>
        </p:nvSpPr>
        <p:spPr>
          <a:xfrm>
            <a:off x="8138160" y="1645920"/>
            <a:ext cx="1783080" cy="3657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138160" y="1645920"/>
            <a:ext cx="1783080" cy="365760"/>
          </a:xfrm>
          <a:prstGeom prst="rect">
            <a:avLst/>
          </a:prstGeom>
          <a:noFill/>
        </p:spPr>
        <p:txBody>
          <a:bodyPr wrap="square" anchor="ctr" tIns="0" bIns="0">
            <a:spAutoFit/>
          </a:bodyPr>
          <a:lstStyle/>
          <a:p>
            <a:pPr algn="ctr"/>
            <a:r>
              <a:rPr sz="1100" b="1">
                <a:solidFill>
                  <a:srgbClr val="FFFFFF"/>
                </a:solidFill>
                <a:latin typeface="Calibri"/>
              </a:rPr>
              <a:t>Current</a:t>
            </a:r>
          </a:p>
        </p:txBody>
      </p:sp>
      <p:sp>
        <p:nvSpPr>
          <p:cNvPr id="17" name="Rectangle 16"/>
          <p:cNvSpPr/>
          <p:nvPr/>
        </p:nvSpPr>
        <p:spPr>
          <a:xfrm>
            <a:off x="9921240" y="1645920"/>
            <a:ext cx="1783080" cy="3657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921240" y="1645920"/>
            <a:ext cx="1783080" cy="365760"/>
          </a:xfrm>
          <a:prstGeom prst="rect">
            <a:avLst/>
          </a:prstGeom>
          <a:noFill/>
        </p:spPr>
        <p:txBody>
          <a:bodyPr wrap="square" anchor="ctr" tIns="0" bIns="0">
            <a:spAutoFit/>
          </a:bodyPr>
          <a:lstStyle/>
          <a:p>
            <a:pPr algn="ctr"/>
            <a:r>
              <a:rPr sz="1100" b="1">
                <a:solidFill>
                  <a:srgbClr val="FFFFFF"/>
                </a:solidFill>
                <a:latin typeface="Calibri"/>
              </a:rPr>
              <a:t>Renewal</a:t>
            </a:r>
          </a:p>
        </p:txBody>
      </p:sp>
      <p:sp>
        <p:nvSpPr>
          <p:cNvPr id="19" name="Rectangle 18"/>
          <p:cNvSpPr/>
          <p:nvPr/>
        </p:nvSpPr>
        <p:spPr>
          <a:xfrm>
            <a:off x="5760720" y="2011680"/>
            <a:ext cx="237744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852160" y="2011680"/>
            <a:ext cx="2194560" cy="365760"/>
          </a:xfrm>
          <a:prstGeom prst="rect">
            <a:avLst/>
          </a:prstGeom>
          <a:noFill/>
        </p:spPr>
        <p:txBody>
          <a:bodyPr wrap="square" anchor="ctr" tIns="0" bIns="0">
            <a:spAutoFit/>
          </a:bodyPr>
          <a:lstStyle/>
          <a:p>
            <a:pPr algn="l"/>
            <a:r>
              <a:rPr sz="1000" b="0">
                <a:solidFill>
                  <a:srgbClr val="0A355E"/>
                </a:solidFill>
                <a:latin typeface="Calibri"/>
              </a:rPr>
              <a:t>Deductible (individual)</a:t>
            </a:r>
          </a:p>
        </p:txBody>
      </p:sp>
      <p:sp>
        <p:nvSpPr>
          <p:cNvPr id="21" name="Rectangle 20"/>
          <p:cNvSpPr/>
          <p:nvPr/>
        </p:nvSpPr>
        <p:spPr>
          <a:xfrm>
            <a:off x="8138160" y="201168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229600" y="2011680"/>
            <a:ext cx="1600200" cy="365760"/>
          </a:xfrm>
          <a:prstGeom prst="rect">
            <a:avLst/>
          </a:prstGeom>
          <a:noFill/>
        </p:spPr>
        <p:txBody>
          <a:bodyPr wrap="square" anchor="ctr" tIns="0" bIns="0">
            <a:spAutoFit/>
          </a:bodyPr>
          <a:lstStyle/>
          <a:p>
            <a:pPr algn="ctr"/>
            <a:r>
              <a:rPr sz="1000" b="0">
                <a:solidFill>
                  <a:srgbClr val="0A355E"/>
                </a:solidFill>
                <a:latin typeface="Calibri"/>
              </a:rPr>
              <a:t>$2,000</a:t>
            </a:r>
          </a:p>
        </p:txBody>
      </p:sp>
      <p:sp>
        <p:nvSpPr>
          <p:cNvPr id="23" name="Rectangle 22"/>
          <p:cNvSpPr/>
          <p:nvPr/>
        </p:nvSpPr>
        <p:spPr>
          <a:xfrm>
            <a:off x="9921240" y="201168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012680" y="2011680"/>
            <a:ext cx="1600200" cy="365760"/>
          </a:xfrm>
          <a:prstGeom prst="rect">
            <a:avLst/>
          </a:prstGeom>
          <a:noFill/>
        </p:spPr>
        <p:txBody>
          <a:bodyPr wrap="square" anchor="ctr" tIns="0" bIns="0">
            <a:spAutoFit/>
          </a:bodyPr>
          <a:lstStyle/>
          <a:p>
            <a:pPr algn="ctr"/>
            <a:r>
              <a:rPr sz="1000" b="0">
                <a:solidFill>
                  <a:srgbClr val="0A355E"/>
                </a:solidFill>
                <a:latin typeface="Calibri"/>
              </a:rPr>
              <a:t>$2,500</a:t>
            </a:r>
          </a:p>
        </p:txBody>
      </p:sp>
      <p:sp>
        <p:nvSpPr>
          <p:cNvPr id="25" name="Rectangle 24"/>
          <p:cNvSpPr/>
          <p:nvPr/>
        </p:nvSpPr>
        <p:spPr>
          <a:xfrm>
            <a:off x="5760720" y="2377440"/>
            <a:ext cx="237744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852160" y="2377440"/>
            <a:ext cx="2194560" cy="365760"/>
          </a:xfrm>
          <a:prstGeom prst="rect">
            <a:avLst/>
          </a:prstGeom>
          <a:noFill/>
        </p:spPr>
        <p:txBody>
          <a:bodyPr wrap="square" anchor="ctr" tIns="0" bIns="0">
            <a:spAutoFit/>
          </a:bodyPr>
          <a:lstStyle/>
          <a:p>
            <a:pPr algn="l"/>
            <a:r>
              <a:rPr sz="1000" b="0">
                <a:solidFill>
                  <a:srgbClr val="0A355E"/>
                </a:solidFill>
                <a:latin typeface="Calibri"/>
              </a:rPr>
              <a:t>Deductible (family)</a:t>
            </a:r>
          </a:p>
        </p:txBody>
      </p:sp>
      <p:sp>
        <p:nvSpPr>
          <p:cNvPr id="27" name="Rectangle 26"/>
          <p:cNvSpPr/>
          <p:nvPr/>
        </p:nvSpPr>
        <p:spPr>
          <a:xfrm>
            <a:off x="8138160" y="237744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229600" y="2377440"/>
            <a:ext cx="1600200" cy="365760"/>
          </a:xfrm>
          <a:prstGeom prst="rect">
            <a:avLst/>
          </a:prstGeom>
          <a:noFill/>
        </p:spPr>
        <p:txBody>
          <a:bodyPr wrap="square" anchor="ctr" tIns="0" bIns="0">
            <a:spAutoFit/>
          </a:bodyPr>
          <a:lstStyle/>
          <a:p>
            <a:pPr algn="ctr"/>
            <a:r>
              <a:rPr sz="1000" b="0">
                <a:solidFill>
                  <a:srgbClr val="0A355E"/>
                </a:solidFill>
                <a:latin typeface="Calibri"/>
              </a:rPr>
              <a:t>$4,000</a:t>
            </a:r>
          </a:p>
        </p:txBody>
      </p:sp>
      <p:sp>
        <p:nvSpPr>
          <p:cNvPr id="29" name="Rectangle 28"/>
          <p:cNvSpPr/>
          <p:nvPr/>
        </p:nvSpPr>
        <p:spPr>
          <a:xfrm>
            <a:off x="9921240" y="237744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012680" y="2377440"/>
            <a:ext cx="1600200" cy="365760"/>
          </a:xfrm>
          <a:prstGeom prst="rect">
            <a:avLst/>
          </a:prstGeom>
          <a:noFill/>
        </p:spPr>
        <p:txBody>
          <a:bodyPr wrap="square" anchor="ctr" tIns="0" bIns="0">
            <a:spAutoFit/>
          </a:bodyPr>
          <a:lstStyle/>
          <a:p>
            <a:pPr algn="ctr"/>
            <a:r>
              <a:rPr sz="1000" b="0">
                <a:solidFill>
                  <a:srgbClr val="0A355E"/>
                </a:solidFill>
                <a:latin typeface="Calibri"/>
              </a:rPr>
              <a:t>$5,000</a:t>
            </a:r>
          </a:p>
        </p:txBody>
      </p:sp>
      <p:sp>
        <p:nvSpPr>
          <p:cNvPr id="31" name="Rectangle 30"/>
          <p:cNvSpPr/>
          <p:nvPr/>
        </p:nvSpPr>
        <p:spPr>
          <a:xfrm>
            <a:off x="5760720" y="2743200"/>
            <a:ext cx="237744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852160" y="2743200"/>
            <a:ext cx="2194560" cy="365760"/>
          </a:xfrm>
          <a:prstGeom prst="rect">
            <a:avLst/>
          </a:prstGeom>
          <a:noFill/>
        </p:spPr>
        <p:txBody>
          <a:bodyPr wrap="square" anchor="ctr" tIns="0" bIns="0">
            <a:spAutoFit/>
          </a:bodyPr>
          <a:lstStyle/>
          <a:p>
            <a:pPr algn="l"/>
            <a:r>
              <a:rPr sz="1000" b="0">
                <a:solidFill>
                  <a:srgbClr val="0A355E"/>
                </a:solidFill>
                <a:latin typeface="Calibri"/>
              </a:rPr>
              <a:t>OOP max (individual)</a:t>
            </a:r>
          </a:p>
        </p:txBody>
      </p:sp>
      <p:sp>
        <p:nvSpPr>
          <p:cNvPr id="33" name="Rectangle 32"/>
          <p:cNvSpPr/>
          <p:nvPr/>
        </p:nvSpPr>
        <p:spPr>
          <a:xfrm>
            <a:off x="8138160" y="274320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229600" y="2743200"/>
            <a:ext cx="1600200" cy="365760"/>
          </a:xfrm>
          <a:prstGeom prst="rect">
            <a:avLst/>
          </a:prstGeom>
          <a:noFill/>
        </p:spPr>
        <p:txBody>
          <a:bodyPr wrap="square" anchor="ctr" tIns="0" bIns="0">
            <a:spAutoFit/>
          </a:bodyPr>
          <a:lstStyle/>
          <a:p>
            <a:pPr algn="ctr"/>
            <a:r>
              <a:rPr sz="1000" b="0">
                <a:solidFill>
                  <a:srgbClr val="0A355E"/>
                </a:solidFill>
                <a:latin typeface="Calibri"/>
              </a:rPr>
              <a:t>$4,000</a:t>
            </a:r>
          </a:p>
        </p:txBody>
      </p:sp>
      <p:sp>
        <p:nvSpPr>
          <p:cNvPr id="35" name="Rectangle 34"/>
          <p:cNvSpPr/>
          <p:nvPr/>
        </p:nvSpPr>
        <p:spPr>
          <a:xfrm>
            <a:off x="9921240" y="274320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10012680" y="2743200"/>
            <a:ext cx="1600200" cy="365760"/>
          </a:xfrm>
          <a:prstGeom prst="rect">
            <a:avLst/>
          </a:prstGeom>
          <a:noFill/>
        </p:spPr>
        <p:txBody>
          <a:bodyPr wrap="square" anchor="ctr" tIns="0" bIns="0">
            <a:spAutoFit/>
          </a:bodyPr>
          <a:lstStyle/>
          <a:p>
            <a:pPr algn="ctr"/>
            <a:r>
              <a:rPr sz="1000" b="0">
                <a:solidFill>
                  <a:srgbClr val="0A355E"/>
                </a:solidFill>
                <a:latin typeface="Calibri"/>
              </a:rPr>
              <a:t>$5,000</a:t>
            </a:r>
          </a:p>
        </p:txBody>
      </p:sp>
      <p:sp>
        <p:nvSpPr>
          <p:cNvPr id="37" name="Rectangle 36"/>
          <p:cNvSpPr/>
          <p:nvPr/>
        </p:nvSpPr>
        <p:spPr>
          <a:xfrm>
            <a:off x="5760720" y="3108960"/>
            <a:ext cx="237744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852160" y="3108960"/>
            <a:ext cx="2194560" cy="365760"/>
          </a:xfrm>
          <a:prstGeom prst="rect">
            <a:avLst/>
          </a:prstGeom>
          <a:noFill/>
        </p:spPr>
        <p:txBody>
          <a:bodyPr wrap="square" anchor="ctr" tIns="0" bIns="0">
            <a:spAutoFit/>
          </a:bodyPr>
          <a:lstStyle/>
          <a:p>
            <a:pPr algn="l"/>
            <a:r>
              <a:rPr sz="1000" b="0">
                <a:solidFill>
                  <a:srgbClr val="0A355E"/>
                </a:solidFill>
                <a:latin typeface="Calibri"/>
              </a:rPr>
              <a:t>OOP max (family)</a:t>
            </a:r>
          </a:p>
        </p:txBody>
      </p:sp>
      <p:sp>
        <p:nvSpPr>
          <p:cNvPr id="39" name="Rectangle 38"/>
          <p:cNvSpPr/>
          <p:nvPr/>
        </p:nvSpPr>
        <p:spPr>
          <a:xfrm>
            <a:off x="8138160" y="310896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8229600" y="3108960"/>
            <a:ext cx="1600200" cy="365760"/>
          </a:xfrm>
          <a:prstGeom prst="rect">
            <a:avLst/>
          </a:prstGeom>
          <a:noFill/>
        </p:spPr>
        <p:txBody>
          <a:bodyPr wrap="square" anchor="ctr" tIns="0" bIns="0">
            <a:spAutoFit/>
          </a:bodyPr>
          <a:lstStyle/>
          <a:p>
            <a:pPr algn="ctr"/>
            <a:r>
              <a:rPr sz="1000" b="0">
                <a:solidFill>
                  <a:srgbClr val="0A355E"/>
                </a:solidFill>
                <a:latin typeface="Calibri"/>
              </a:rPr>
              <a:t>$8,000</a:t>
            </a:r>
          </a:p>
        </p:txBody>
      </p:sp>
      <p:sp>
        <p:nvSpPr>
          <p:cNvPr id="41" name="Rectangle 40"/>
          <p:cNvSpPr/>
          <p:nvPr/>
        </p:nvSpPr>
        <p:spPr>
          <a:xfrm>
            <a:off x="9921240" y="310896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0012680" y="3108960"/>
            <a:ext cx="1600200" cy="365760"/>
          </a:xfrm>
          <a:prstGeom prst="rect">
            <a:avLst/>
          </a:prstGeom>
          <a:noFill/>
        </p:spPr>
        <p:txBody>
          <a:bodyPr wrap="square" anchor="ctr" tIns="0" bIns="0">
            <a:spAutoFit/>
          </a:bodyPr>
          <a:lstStyle/>
          <a:p>
            <a:pPr algn="ctr"/>
            <a:r>
              <a:rPr sz="1000" b="0">
                <a:solidFill>
                  <a:srgbClr val="0A355E"/>
                </a:solidFill>
                <a:latin typeface="Calibri"/>
              </a:rPr>
              <a:t>$10,000</a:t>
            </a:r>
          </a:p>
        </p:txBody>
      </p:sp>
      <p:sp>
        <p:nvSpPr>
          <p:cNvPr id="43" name="Rectangle 42"/>
          <p:cNvSpPr/>
          <p:nvPr/>
        </p:nvSpPr>
        <p:spPr>
          <a:xfrm>
            <a:off x="5760720" y="3474720"/>
            <a:ext cx="237744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5852160" y="3474720"/>
            <a:ext cx="2194560" cy="365760"/>
          </a:xfrm>
          <a:prstGeom prst="rect">
            <a:avLst/>
          </a:prstGeom>
          <a:noFill/>
        </p:spPr>
        <p:txBody>
          <a:bodyPr wrap="square" anchor="ctr" tIns="0" bIns="0">
            <a:spAutoFit/>
          </a:bodyPr>
          <a:lstStyle/>
          <a:p>
            <a:pPr algn="l"/>
            <a:r>
              <a:rPr sz="1000" b="0">
                <a:solidFill>
                  <a:srgbClr val="0A355E"/>
                </a:solidFill>
                <a:latin typeface="Calibri"/>
              </a:rPr>
              <a:t>PCP / Specialist copay</a:t>
            </a:r>
          </a:p>
        </p:txBody>
      </p:sp>
      <p:sp>
        <p:nvSpPr>
          <p:cNvPr id="45" name="Rectangle 44"/>
          <p:cNvSpPr/>
          <p:nvPr/>
        </p:nvSpPr>
        <p:spPr>
          <a:xfrm>
            <a:off x="8138160" y="347472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8229600" y="3474720"/>
            <a:ext cx="1600200" cy="365760"/>
          </a:xfrm>
          <a:prstGeom prst="rect">
            <a:avLst/>
          </a:prstGeom>
          <a:noFill/>
        </p:spPr>
        <p:txBody>
          <a:bodyPr wrap="square" anchor="ctr" tIns="0" bIns="0">
            <a:spAutoFit/>
          </a:bodyPr>
          <a:lstStyle/>
          <a:p>
            <a:pPr algn="ctr"/>
            <a:r>
              <a:rPr sz="1000" b="0">
                <a:solidFill>
                  <a:srgbClr val="0A355E"/>
                </a:solidFill>
                <a:latin typeface="Calibri"/>
              </a:rPr>
              <a:t>$25 / $45</a:t>
            </a:r>
          </a:p>
        </p:txBody>
      </p:sp>
      <p:sp>
        <p:nvSpPr>
          <p:cNvPr id="47" name="Rectangle 46"/>
          <p:cNvSpPr/>
          <p:nvPr/>
        </p:nvSpPr>
        <p:spPr>
          <a:xfrm>
            <a:off x="9921240" y="3474720"/>
            <a:ext cx="1783080" cy="36576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10012680" y="3474720"/>
            <a:ext cx="1600200" cy="365760"/>
          </a:xfrm>
          <a:prstGeom prst="rect">
            <a:avLst/>
          </a:prstGeom>
          <a:noFill/>
        </p:spPr>
        <p:txBody>
          <a:bodyPr wrap="square" anchor="ctr" tIns="0" bIns="0">
            <a:spAutoFit/>
          </a:bodyPr>
          <a:lstStyle/>
          <a:p>
            <a:pPr algn="ctr"/>
            <a:r>
              <a:rPr sz="1000" b="0">
                <a:solidFill>
                  <a:srgbClr val="0A355E"/>
                </a:solidFill>
                <a:latin typeface="Calibri"/>
              </a:rPr>
              <a:t>$30 / $55</a:t>
            </a:r>
          </a:p>
        </p:txBody>
      </p:sp>
      <p:sp>
        <p:nvSpPr>
          <p:cNvPr id="49" name="Rectangle 48"/>
          <p:cNvSpPr/>
          <p:nvPr/>
        </p:nvSpPr>
        <p:spPr>
          <a:xfrm>
            <a:off x="5760720" y="3840480"/>
            <a:ext cx="237744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5852160" y="3840480"/>
            <a:ext cx="2194560" cy="365760"/>
          </a:xfrm>
          <a:prstGeom prst="rect">
            <a:avLst/>
          </a:prstGeom>
          <a:noFill/>
        </p:spPr>
        <p:txBody>
          <a:bodyPr wrap="square" anchor="ctr" tIns="0" bIns="0">
            <a:spAutoFit/>
          </a:bodyPr>
          <a:lstStyle/>
          <a:p>
            <a:pPr algn="l"/>
            <a:r>
              <a:rPr sz="1000" b="0">
                <a:solidFill>
                  <a:srgbClr val="0A355E"/>
                </a:solidFill>
                <a:latin typeface="Calibri"/>
              </a:rPr>
              <a:t>Rx Tier 2 / Tier 3 copay</a:t>
            </a:r>
          </a:p>
        </p:txBody>
      </p:sp>
      <p:sp>
        <p:nvSpPr>
          <p:cNvPr id="51" name="Rectangle 50"/>
          <p:cNvSpPr/>
          <p:nvPr/>
        </p:nvSpPr>
        <p:spPr>
          <a:xfrm>
            <a:off x="8138160" y="384048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8229600" y="3840480"/>
            <a:ext cx="1600200" cy="365760"/>
          </a:xfrm>
          <a:prstGeom prst="rect">
            <a:avLst/>
          </a:prstGeom>
          <a:noFill/>
        </p:spPr>
        <p:txBody>
          <a:bodyPr wrap="square" anchor="ctr" tIns="0" bIns="0">
            <a:spAutoFit/>
          </a:bodyPr>
          <a:lstStyle/>
          <a:p>
            <a:pPr algn="ctr"/>
            <a:r>
              <a:rPr sz="1000" b="0">
                <a:solidFill>
                  <a:srgbClr val="0A355E"/>
                </a:solidFill>
                <a:latin typeface="Calibri"/>
              </a:rPr>
              <a:t>$35 / $70</a:t>
            </a:r>
          </a:p>
        </p:txBody>
      </p:sp>
      <p:sp>
        <p:nvSpPr>
          <p:cNvPr id="53" name="Rectangle 52"/>
          <p:cNvSpPr/>
          <p:nvPr/>
        </p:nvSpPr>
        <p:spPr>
          <a:xfrm>
            <a:off x="9921240" y="3840480"/>
            <a:ext cx="1783080" cy="3657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10012680" y="3840480"/>
            <a:ext cx="1600200" cy="365760"/>
          </a:xfrm>
          <a:prstGeom prst="rect">
            <a:avLst/>
          </a:prstGeom>
          <a:noFill/>
        </p:spPr>
        <p:txBody>
          <a:bodyPr wrap="square" anchor="ctr" tIns="0" bIns="0">
            <a:spAutoFit/>
          </a:bodyPr>
          <a:lstStyle/>
          <a:p>
            <a:pPr algn="ctr"/>
            <a:r>
              <a:rPr sz="1000" b="0">
                <a:solidFill>
                  <a:srgbClr val="0A355E"/>
                </a:solidFill>
                <a:latin typeface="Calibri"/>
              </a:rPr>
              <a:t>$40 / $80</a:t>
            </a:r>
          </a:p>
        </p:txBody>
      </p:sp>
      <p:sp>
        <p:nvSpPr>
          <p:cNvPr id="55" name="TextBox 54"/>
          <p:cNvSpPr txBox="1"/>
          <p:nvPr/>
        </p:nvSpPr>
        <p:spPr>
          <a:xfrm>
            <a:off x="457200" y="6035040"/>
            <a:ext cx="11247120" cy="365760"/>
          </a:xfrm>
          <a:prstGeom prst="rect">
            <a:avLst/>
          </a:prstGeom>
          <a:noFill/>
        </p:spPr>
        <p:txBody>
          <a:bodyPr wrap="square" anchor="t" tIns="0" bIns="0">
            <a:spAutoFit/>
          </a:bodyPr>
          <a:lstStyle/>
          <a:p>
            <a:pPr algn="ctr"/>
            <a:r>
              <a:rPr sz="1000" b="0">
                <a:solidFill>
                  <a:srgbClr val="555555"/>
                </a:solidFill>
                <a:latin typeface="Calibri"/>
              </a:rPr>
              <a:t>Source: UnitedHealthcare 2026–2027 Group Renewal Notice</a:t>
            </a:r>
          </a:p>
        </p:txBody>
      </p:sp>
      <p:sp>
        <p:nvSpPr>
          <p:cNvPr id="56" name="TextBox 55"/>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57" name="TextBox 56"/>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4   |   Generated by BenefitAgent.ai (prototype)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Why the renewal moved — claims experience</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5 / 11</a:t>
            </a:r>
          </a:p>
        </p:txBody>
      </p:sp>
      <p:sp>
        <p:nvSpPr>
          <p:cNvPr id="5" name="Rectangle 4"/>
          <p:cNvSpPr/>
          <p:nvPr/>
        </p:nvSpPr>
        <p:spPr>
          <a:xfrm>
            <a:off x="457200" y="1188720"/>
            <a:ext cx="21945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371600"/>
            <a:ext cx="2194560" cy="640080"/>
          </a:xfrm>
          <a:prstGeom prst="rect">
            <a:avLst/>
          </a:prstGeom>
          <a:noFill/>
        </p:spPr>
        <p:txBody>
          <a:bodyPr wrap="square" anchor="t" tIns="0" bIns="0">
            <a:spAutoFit/>
          </a:bodyPr>
          <a:lstStyle/>
          <a:p>
            <a:pPr algn="ctr"/>
            <a:r>
              <a:rPr sz="2200" b="1">
                <a:solidFill>
                  <a:srgbClr val="A33333"/>
                </a:solidFill>
                <a:latin typeface="Calibri"/>
              </a:rPr>
              <a:t>87%</a:t>
            </a:r>
          </a:p>
        </p:txBody>
      </p:sp>
      <p:sp>
        <p:nvSpPr>
          <p:cNvPr id="7" name="TextBox 6"/>
          <p:cNvSpPr txBox="1"/>
          <p:nvPr/>
        </p:nvSpPr>
        <p:spPr>
          <a:xfrm>
            <a:off x="457200" y="2057400"/>
            <a:ext cx="2194560" cy="457200"/>
          </a:xfrm>
          <a:prstGeom prst="rect">
            <a:avLst/>
          </a:prstGeom>
          <a:noFill/>
        </p:spPr>
        <p:txBody>
          <a:bodyPr wrap="square" anchor="t" tIns="0" bIns="0">
            <a:spAutoFit/>
          </a:bodyPr>
          <a:lstStyle/>
          <a:p>
            <a:pPr algn="ctr"/>
            <a:r>
              <a:rPr sz="1000" b="0">
                <a:solidFill>
                  <a:srgbClr val="555555"/>
                </a:solidFill>
                <a:latin typeface="Calibri"/>
              </a:rPr>
              <a:t>Loss ratio (trailing 12 months)</a:t>
            </a:r>
          </a:p>
        </p:txBody>
      </p:sp>
      <p:sp>
        <p:nvSpPr>
          <p:cNvPr id="8" name="Rectangle 7"/>
          <p:cNvSpPr/>
          <p:nvPr/>
        </p:nvSpPr>
        <p:spPr>
          <a:xfrm>
            <a:off x="2770632" y="1188720"/>
            <a:ext cx="21945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770632" y="1371600"/>
            <a:ext cx="2194560" cy="640080"/>
          </a:xfrm>
          <a:prstGeom prst="rect">
            <a:avLst/>
          </a:prstGeom>
          <a:noFill/>
        </p:spPr>
        <p:txBody>
          <a:bodyPr wrap="square" anchor="t" tIns="0" bIns="0">
            <a:spAutoFit/>
          </a:bodyPr>
          <a:lstStyle/>
          <a:p>
            <a:pPr algn="ctr"/>
            <a:r>
              <a:rPr sz="2200" b="1">
                <a:solidFill>
                  <a:srgbClr val="0F4C81"/>
                </a:solidFill>
                <a:latin typeface="Calibri"/>
              </a:rPr>
              <a:t>$418</a:t>
            </a:r>
          </a:p>
        </p:txBody>
      </p:sp>
      <p:sp>
        <p:nvSpPr>
          <p:cNvPr id="10" name="TextBox 9"/>
          <p:cNvSpPr txBox="1"/>
          <p:nvPr/>
        </p:nvSpPr>
        <p:spPr>
          <a:xfrm>
            <a:off x="2770632" y="2057400"/>
            <a:ext cx="2194560" cy="457200"/>
          </a:xfrm>
          <a:prstGeom prst="rect">
            <a:avLst/>
          </a:prstGeom>
          <a:noFill/>
        </p:spPr>
        <p:txBody>
          <a:bodyPr wrap="square" anchor="t" tIns="0" bIns="0">
            <a:spAutoFit/>
          </a:bodyPr>
          <a:lstStyle/>
          <a:p>
            <a:pPr algn="ctr"/>
            <a:r>
              <a:rPr sz="1000" b="0">
                <a:solidFill>
                  <a:srgbClr val="555555"/>
                </a:solidFill>
                <a:latin typeface="Calibri"/>
              </a:rPr>
              <a:t>PMPM (per member per month)</a:t>
            </a:r>
          </a:p>
        </p:txBody>
      </p:sp>
      <p:sp>
        <p:nvSpPr>
          <p:cNvPr id="11" name="Rectangle 10"/>
          <p:cNvSpPr/>
          <p:nvPr/>
        </p:nvSpPr>
        <p:spPr>
          <a:xfrm>
            <a:off x="5084064" y="1188720"/>
            <a:ext cx="21945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084064" y="1371600"/>
            <a:ext cx="2194560" cy="640080"/>
          </a:xfrm>
          <a:prstGeom prst="rect">
            <a:avLst/>
          </a:prstGeom>
          <a:noFill/>
        </p:spPr>
        <p:txBody>
          <a:bodyPr wrap="square" anchor="t" tIns="0" bIns="0">
            <a:spAutoFit/>
          </a:bodyPr>
          <a:lstStyle/>
          <a:p>
            <a:pPr algn="ctr"/>
            <a:r>
              <a:rPr sz="2200" b="1">
                <a:solidFill>
                  <a:srgbClr val="A33333"/>
                </a:solidFill>
                <a:latin typeface="Calibri"/>
              </a:rPr>
              <a:t>4</a:t>
            </a:r>
          </a:p>
        </p:txBody>
      </p:sp>
      <p:sp>
        <p:nvSpPr>
          <p:cNvPr id="13" name="TextBox 12"/>
          <p:cNvSpPr txBox="1"/>
          <p:nvPr/>
        </p:nvSpPr>
        <p:spPr>
          <a:xfrm>
            <a:off x="5084064" y="2057400"/>
            <a:ext cx="2194560" cy="457200"/>
          </a:xfrm>
          <a:prstGeom prst="rect">
            <a:avLst/>
          </a:prstGeom>
          <a:noFill/>
        </p:spPr>
        <p:txBody>
          <a:bodyPr wrap="square" anchor="t" tIns="0" bIns="0">
            <a:spAutoFit/>
          </a:bodyPr>
          <a:lstStyle/>
          <a:p>
            <a:pPr algn="ctr"/>
            <a:r>
              <a:rPr sz="1000" b="0">
                <a:solidFill>
                  <a:srgbClr val="555555"/>
                </a:solidFill>
                <a:latin typeface="Calibri"/>
              </a:rPr>
              <a:t>Large claims (&gt;$50K)</a:t>
            </a:r>
          </a:p>
        </p:txBody>
      </p:sp>
      <p:sp>
        <p:nvSpPr>
          <p:cNvPr id="14" name="Rectangle 13"/>
          <p:cNvSpPr/>
          <p:nvPr/>
        </p:nvSpPr>
        <p:spPr>
          <a:xfrm>
            <a:off x="7397496" y="1188720"/>
            <a:ext cx="21945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397496" y="1371600"/>
            <a:ext cx="2194560" cy="640080"/>
          </a:xfrm>
          <a:prstGeom prst="rect">
            <a:avLst/>
          </a:prstGeom>
          <a:noFill/>
        </p:spPr>
        <p:txBody>
          <a:bodyPr wrap="square" anchor="t" tIns="0" bIns="0">
            <a:spAutoFit/>
          </a:bodyPr>
          <a:lstStyle/>
          <a:p>
            <a:pPr algn="ctr"/>
            <a:r>
              <a:rPr sz="2200" b="1">
                <a:solidFill>
                  <a:srgbClr val="A33333"/>
                </a:solidFill>
                <a:latin typeface="Calibri"/>
              </a:rPr>
              <a:t>$385,140</a:t>
            </a:r>
          </a:p>
        </p:txBody>
      </p:sp>
      <p:sp>
        <p:nvSpPr>
          <p:cNvPr id="16" name="TextBox 15"/>
          <p:cNvSpPr txBox="1"/>
          <p:nvPr/>
        </p:nvSpPr>
        <p:spPr>
          <a:xfrm>
            <a:off x="7397496" y="2057400"/>
            <a:ext cx="2194560" cy="457200"/>
          </a:xfrm>
          <a:prstGeom prst="rect">
            <a:avLst/>
          </a:prstGeom>
          <a:noFill/>
        </p:spPr>
        <p:txBody>
          <a:bodyPr wrap="square" anchor="t" tIns="0" bIns="0">
            <a:spAutoFit/>
          </a:bodyPr>
          <a:lstStyle/>
          <a:p>
            <a:pPr algn="ctr"/>
            <a:r>
              <a:rPr sz="1000" b="0">
                <a:solidFill>
                  <a:srgbClr val="555555"/>
                </a:solidFill>
                <a:latin typeface="Calibri"/>
              </a:rPr>
              <a:t>Large-claim total</a:t>
            </a:r>
          </a:p>
        </p:txBody>
      </p:sp>
      <p:sp>
        <p:nvSpPr>
          <p:cNvPr id="17" name="Rectangle 16"/>
          <p:cNvSpPr/>
          <p:nvPr/>
        </p:nvSpPr>
        <p:spPr>
          <a:xfrm>
            <a:off x="9710928" y="1188720"/>
            <a:ext cx="2194560" cy="13716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710928" y="1371600"/>
            <a:ext cx="2194560" cy="640080"/>
          </a:xfrm>
          <a:prstGeom prst="rect">
            <a:avLst/>
          </a:prstGeom>
          <a:noFill/>
        </p:spPr>
        <p:txBody>
          <a:bodyPr wrap="square" anchor="t" tIns="0" bIns="0">
            <a:spAutoFit/>
          </a:bodyPr>
          <a:lstStyle/>
          <a:p>
            <a:pPr algn="ctr"/>
            <a:r>
              <a:rPr sz="2200" b="1">
                <a:solidFill>
                  <a:srgbClr val="A33333"/>
                </a:solidFill>
                <a:latin typeface="Calibri"/>
              </a:rPr>
              <a:t>$142,500</a:t>
            </a:r>
          </a:p>
        </p:txBody>
      </p:sp>
      <p:sp>
        <p:nvSpPr>
          <p:cNvPr id="19" name="TextBox 18"/>
          <p:cNvSpPr txBox="1"/>
          <p:nvPr/>
        </p:nvSpPr>
        <p:spPr>
          <a:xfrm>
            <a:off x="9710928" y="2057400"/>
            <a:ext cx="2194560" cy="457200"/>
          </a:xfrm>
          <a:prstGeom prst="rect">
            <a:avLst/>
          </a:prstGeom>
          <a:noFill/>
        </p:spPr>
        <p:txBody>
          <a:bodyPr wrap="square" anchor="t" tIns="0" bIns="0">
            <a:spAutoFit/>
          </a:bodyPr>
          <a:lstStyle/>
          <a:p>
            <a:pPr algn="ctr"/>
            <a:r>
              <a:rPr sz="1000" b="0">
                <a:solidFill>
                  <a:srgbClr val="555555"/>
                </a:solidFill>
                <a:latin typeface="Calibri"/>
              </a:rPr>
              <a:t>Catastrophic max (single claimant)</a:t>
            </a:r>
          </a:p>
        </p:txBody>
      </p:sp>
      <p:sp>
        <p:nvSpPr>
          <p:cNvPr id="20" name="TextBox 19"/>
          <p:cNvSpPr txBox="1"/>
          <p:nvPr/>
        </p:nvSpPr>
        <p:spPr>
          <a:xfrm>
            <a:off x="457200" y="2926080"/>
            <a:ext cx="11247120" cy="457200"/>
          </a:xfrm>
          <a:prstGeom prst="rect">
            <a:avLst/>
          </a:prstGeom>
          <a:noFill/>
        </p:spPr>
        <p:txBody>
          <a:bodyPr wrap="square" anchor="t" tIns="0" bIns="0">
            <a:spAutoFit/>
          </a:bodyPr>
          <a:lstStyle/>
          <a:p>
            <a:pPr algn="l"/>
            <a:r>
              <a:rPr sz="1600" b="1">
                <a:solidFill>
                  <a:srgbClr val="0F4C81"/>
                </a:solidFill>
                <a:latin typeface="Calibri"/>
              </a:rPr>
              <a:t>What this means</a:t>
            </a:r>
          </a:p>
        </p:txBody>
      </p:sp>
      <p:sp>
        <p:nvSpPr>
          <p:cNvPr id="21" name="TextBox 20"/>
          <p:cNvSpPr txBox="1"/>
          <p:nvPr/>
        </p:nvSpPr>
        <p:spPr>
          <a:xfrm>
            <a:off x="640080" y="3383280"/>
            <a:ext cx="10881360" cy="914400"/>
          </a:xfrm>
          <a:prstGeom prst="rect">
            <a:avLst/>
          </a:prstGeom>
          <a:noFill/>
        </p:spPr>
        <p:txBody>
          <a:bodyPr wrap="square" anchor="t" tIns="0" bIns="0">
            <a:spAutoFit/>
          </a:bodyPr>
          <a:lstStyle/>
          <a:p>
            <a:pPr algn="l"/>
            <a:r>
              <a:rPr sz="1200" b="0">
                <a:solidFill>
                  <a:srgbClr val="0A355E"/>
                </a:solidFill>
                <a:latin typeface="Calibri"/>
              </a:rPr>
              <a:t>•  Loss ratio of 87% is materially elevated. The carrier is repricing the group to underwriting expectations.</a:t>
            </a:r>
          </a:p>
        </p:txBody>
      </p:sp>
      <p:sp>
        <p:nvSpPr>
          <p:cNvPr id="22" name="TextBox 21"/>
          <p:cNvSpPr txBox="1"/>
          <p:nvPr/>
        </p:nvSpPr>
        <p:spPr>
          <a:xfrm>
            <a:off x="640080" y="4160520"/>
            <a:ext cx="10881360" cy="914400"/>
          </a:xfrm>
          <a:prstGeom prst="rect">
            <a:avLst/>
          </a:prstGeom>
          <a:noFill/>
        </p:spPr>
        <p:txBody>
          <a:bodyPr wrap="square" anchor="t" tIns="0" bIns="0">
            <a:spAutoFit/>
          </a:bodyPr>
          <a:lstStyle/>
          <a:p>
            <a:pPr algn="l"/>
            <a:r>
              <a:rPr sz="1200" b="0">
                <a:solidFill>
                  <a:srgbClr val="0A355E"/>
                </a:solidFill>
                <a:latin typeface="Calibri"/>
              </a:rPr>
              <a:t>•  Of 6,240 member-months, the 4 large claims account for $385,140 of the $2,606,100 total paid.</a:t>
            </a:r>
          </a:p>
        </p:txBody>
      </p:sp>
      <p:sp>
        <p:nvSpPr>
          <p:cNvPr id="23" name="TextBox 22"/>
          <p:cNvSpPr txBox="1"/>
          <p:nvPr/>
        </p:nvSpPr>
        <p:spPr>
          <a:xfrm>
            <a:off x="640080" y="4937760"/>
            <a:ext cx="10881360" cy="914400"/>
          </a:xfrm>
          <a:prstGeom prst="rect">
            <a:avLst/>
          </a:prstGeom>
          <a:noFill/>
        </p:spPr>
        <p:txBody>
          <a:bodyPr wrap="square" anchor="t" tIns="0" bIns="0">
            <a:spAutoFit/>
          </a:bodyPr>
          <a:lstStyle/>
          <a:p>
            <a:pPr algn="l"/>
            <a:r>
              <a:rPr sz="1200" b="0">
                <a:solidFill>
                  <a:srgbClr val="0A355E"/>
                </a:solidFill>
                <a:latin typeface="Calibri"/>
              </a:rPr>
              <a:t>•  The carrier is well within their rights to pass these costs through. Our path forward is to market the group to alternate carriers who may price the experience differently, AND to consider plan-design and funding-model alternatives.</a:t>
            </a:r>
          </a:p>
        </p:txBody>
      </p:sp>
      <p:sp>
        <p:nvSpPr>
          <p:cNvPr id="24" name="TextBox 23"/>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5" name="TextBox 24"/>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5   |   Generated by BenefitAgent.ai (prototype)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What we did in the market</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6 / 11</a:t>
            </a:r>
          </a:p>
        </p:txBody>
      </p:sp>
      <p:sp>
        <p:nvSpPr>
          <p:cNvPr id="5" name="TextBox 4"/>
          <p:cNvSpPr txBox="1"/>
          <p:nvPr/>
        </p:nvSpPr>
        <p:spPr>
          <a:xfrm>
            <a:off x="457200" y="1188720"/>
            <a:ext cx="11247120" cy="548640"/>
          </a:xfrm>
          <a:prstGeom prst="rect">
            <a:avLst/>
          </a:prstGeom>
          <a:noFill/>
        </p:spPr>
        <p:txBody>
          <a:bodyPr wrap="square" anchor="t" tIns="0" bIns="0">
            <a:spAutoFit/>
          </a:bodyPr>
          <a:lstStyle/>
          <a:p>
            <a:pPr algn="l"/>
            <a:r>
              <a:rPr sz="1800" b="0">
                <a:solidFill>
                  <a:srgbClr val="0A355E"/>
                </a:solidFill>
                <a:latin typeface="Calibri"/>
              </a:rPr>
              <a:t>We marketed the ACME Corporation case to 3 alternate carriers</a:t>
            </a:r>
          </a:p>
        </p:txBody>
      </p:sp>
      <p:sp>
        <p:nvSpPr>
          <p:cNvPr id="6" name="Rectangle 5"/>
          <p:cNvSpPr/>
          <p:nvPr/>
        </p:nvSpPr>
        <p:spPr>
          <a:xfrm>
            <a:off x="548640" y="2011680"/>
            <a:ext cx="3474720" cy="23774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2194560"/>
            <a:ext cx="3474720" cy="457200"/>
          </a:xfrm>
          <a:prstGeom prst="rect">
            <a:avLst/>
          </a:prstGeom>
          <a:noFill/>
        </p:spPr>
        <p:txBody>
          <a:bodyPr wrap="square" anchor="t" tIns="0" bIns="0">
            <a:spAutoFit/>
          </a:bodyPr>
          <a:lstStyle/>
          <a:p>
            <a:pPr algn="ctr"/>
            <a:r>
              <a:rPr sz="1800" b="1">
                <a:solidFill>
                  <a:srgbClr val="0F4C81"/>
                </a:solidFill>
                <a:latin typeface="Calibri"/>
              </a:rPr>
              <a:t>Aetna</a:t>
            </a:r>
          </a:p>
        </p:txBody>
      </p:sp>
      <p:sp>
        <p:nvSpPr>
          <p:cNvPr id="8" name="TextBox 7"/>
          <p:cNvSpPr txBox="1"/>
          <p:nvPr/>
        </p:nvSpPr>
        <p:spPr>
          <a:xfrm>
            <a:off x="548640" y="2651760"/>
            <a:ext cx="3474720" cy="365760"/>
          </a:xfrm>
          <a:prstGeom prst="rect">
            <a:avLst/>
          </a:prstGeom>
          <a:noFill/>
        </p:spPr>
        <p:txBody>
          <a:bodyPr wrap="square" anchor="t" tIns="0" bIns="0">
            <a:spAutoFit/>
          </a:bodyPr>
          <a:lstStyle/>
          <a:p>
            <a:pPr algn="ctr"/>
            <a:r>
              <a:rPr sz="1100" b="0">
                <a:solidFill>
                  <a:srgbClr val="555555"/>
                </a:solidFill>
                <a:latin typeface="Calibri"/>
              </a:rPr>
              <a:t>Aetna Open Choice PPO</a:t>
            </a:r>
          </a:p>
        </p:txBody>
      </p:sp>
      <p:sp>
        <p:nvSpPr>
          <p:cNvPr id="9" name="TextBox 8"/>
          <p:cNvSpPr txBox="1"/>
          <p:nvPr/>
        </p:nvSpPr>
        <p:spPr>
          <a:xfrm>
            <a:off x="548640" y="3108960"/>
            <a:ext cx="3474720" cy="457200"/>
          </a:xfrm>
          <a:prstGeom prst="rect">
            <a:avLst/>
          </a:prstGeom>
          <a:noFill/>
        </p:spPr>
        <p:txBody>
          <a:bodyPr wrap="square" anchor="t" tIns="0" bIns="0">
            <a:spAutoFit/>
          </a:bodyPr>
          <a:lstStyle/>
          <a:p>
            <a:pPr algn="ctr"/>
            <a:r>
              <a:rPr sz="1200" b="0">
                <a:solidFill>
                  <a:srgbClr val="0A355E"/>
                </a:solidFill>
                <a:latin typeface="Calibri"/>
              </a:rPr>
              <a:t>~$1,359/mo avg per tier</a:t>
            </a:r>
          </a:p>
        </p:txBody>
      </p:sp>
      <p:sp>
        <p:nvSpPr>
          <p:cNvPr id="10" name="TextBox 9"/>
          <p:cNvSpPr txBox="1"/>
          <p:nvPr/>
        </p:nvSpPr>
        <p:spPr>
          <a:xfrm>
            <a:off x="548640" y="3566160"/>
            <a:ext cx="3474720" cy="548640"/>
          </a:xfrm>
          <a:prstGeom prst="rect">
            <a:avLst/>
          </a:prstGeom>
          <a:noFill/>
        </p:spPr>
        <p:txBody>
          <a:bodyPr wrap="square" anchor="t" tIns="0" bIns="0">
            <a:spAutoFit/>
          </a:bodyPr>
          <a:lstStyle/>
          <a:p>
            <a:pPr algn="ctr"/>
            <a:r>
              <a:rPr sz="2000" b="1">
                <a:solidFill>
                  <a:srgbClr val="1B6B3A"/>
                </a:solidFill>
                <a:latin typeface="Calibri"/>
              </a:rPr>
              <a:t>-6.2% vs. renewal</a:t>
            </a:r>
          </a:p>
        </p:txBody>
      </p:sp>
      <p:sp>
        <p:nvSpPr>
          <p:cNvPr id="11" name="TextBox 10"/>
          <p:cNvSpPr txBox="1"/>
          <p:nvPr/>
        </p:nvSpPr>
        <p:spPr>
          <a:xfrm>
            <a:off x="548640" y="4114800"/>
            <a:ext cx="3474720" cy="274320"/>
          </a:xfrm>
          <a:prstGeom prst="rect">
            <a:avLst/>
          </a:prstGeom>
          <a:noFill/>
        </p:spPr>
        <p:txBody>
          <a:bodyPr wrap="square" anchor="t" tIns="0" bIns="0">
            <a:spAutoFit/>
          </a:bodyPr>
          <a:lstStyle/>
          <a:p>
            <a:pPr algn="ctr"/>
            <a:r>
              <a:rPr sz="900" b="0">
                <a:solidFill>
                  <a:srgbClr val="555555"/>
                </a:solidFill>
                <a:latin typeface="Calibri"/>
              </a:rPr>
              <a:t>Network: 38,500 IL providers</a:t>
            </a:r>
          </a:p>
        </p:txBody>
      </p:sp>
      <p:sp>
        <p:nvSpPr>
          <p:cNvPr id="12" name="Rectangle 11"/>
          <p:cNvSpPr/>
          <p:nvPr/>
        </p:nvSpPr>
        <p:spPr>
          <a:xfrm>
            <a:off x="4343400" y="2011680"/>
            <a:ext cx="3474720" cy="23774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343400" y="2194560"/>
            <a:ext cx="3474720" cy="457200"/>
          </a:xfrm>
          <a:prstGeom prst="rect">
            <a:avLst/>
          </a:prstGeom>
          <a:noFill/>
        </p:spPr>
        <p:txBody>
          <a:bodyPr wrap="square" anchor="t" tIns="0" bIns="0">
            <a:spAutoFit/>
          </a:bodyPr>
          <a:lstStyle/>
          <a:p>
            <a:pPr algn="ctr"/>
            <a:r>
              <a:rPr sz="1800" b="1">
                <a:solidFill>
                  <a:srgbClr val="0F4C81"/>
                </a:solidFill>
                <a:latin typeface="Calibri"/>
              </a:rPr>
              <a:t>Cigna</a:t>
            </a:r>
          </a:p>
        </p:txBody>
      </p:sp>
      <p:sp>
        <p:nvSpPr>
          <p:cNvPr id="14" name="TextBox 13"/>
          <p:cNvSpPr txBox="1"/>
          <p:nvPr/>
        </p:nvSpPr>
        <p:spPr>
          <a:xfrm>
            <a:off x="4343400" y="2651760"/>
            <a:ext cx="3474720" cy="365760"/>
          </a:xfrm>
          <a:prstGeom prst="rect">
            <a:avLst/>
          </a:prstGeom>
          <a:noFill/>
        </p:spPr>
        <p:txBody>
          <a:bodyPr wrap="square" anchor="t" tIns="0" bIns="0">
            <a:spAutoFit/>
          </a:bodyPr>
          <a:lstStyle/>
          <a:p>
            <a:pPr algn="ctr"/>
            <a:r>
              <a:rPr sz="1100" b="0">
                <a:solidFill>
                  <a:srgbClr val="555555"/>
                </a:solidFill>
                <a:latin typeface="Calibri"/>
              </a:rPr>
              <a:t>Cigna Open Access PPO</a:t>
            </a:r>
          </a:p>
        </p:txBody>
      </p:sp>
      <p:sp>
        <p:nvSpPr>
          <p:cNvPr id="15" name="TextBox 14"/>
          <p:cNvSpPr txBox="1"/>
          <p:nvPr/>
        </p:nvSpPr>
        <p:spPr>
          <a:xfrm>
            <a:off x="4343400" y="3108960"/>
            <a:ext cx="3474720" cy="457200"/>
          </a:xfrm>
          <a:prstGeom prst="rect">
            <a:avLst/>
          </a:prstGeom>
          <a:noFill/>
        </p:spPr>
        <p:txBody>
          <a:bodyPr wrap="square" anchor="t" tIns="0" bIns="0">
            <a:spAutoFit/>
          </a:bodyPr>
          <a:lstStyle/>
          <a:p>
            <a:pPr algn="ctr"/>
            <a:r>
              <a:rPr sz="1200" b="0">
                <a:solidFill>
                  <a:srgbClr val="0A355E"/>
                </a:solidFill>
                <a:latin typeface="Calibri"/>
              </a:rPr>
              <a:t>~$1,400/mo avg per tier</a:t>
            </a:r>
          </a:p>
        </p:txBody>
      </p:sp>
      <p:sp>
        <p:nvSpPr>
          <p:cNvPr id="16" name="TextBox 15"/>
          <p:cNvSpPr txBox="1"/>
          <p:nvPr/>
        </p:nvSpPr>
        <p:spPr>
          <a:xfrm>
            <a:off x="4343400" y="3566160"/>
            <a:ext cx="3474720" cy="548640"/>
          </a:xfrm>
          <a:prstGeom prst="rect">
            <a:avLst/>
          </a:prstGeom>
          <a:noFill/>
        </p:spPr>
        <p:txBody>
          <a:bodyPr wrap="square" anchor="t" tIns="0" bIns="0">
            <a:spAutoFit/>
          </a:bodyPr>
          <a:lstStyle/>
          <a:p>
            <a:pPr algn="ctr"/>
            <a:r>
              <a:rPr sz="2000" b="1">
                <a:solidFill>
                  <a:srgbClr val="1B6B3A"/>
                </a:solidFill>
                <a:latin typeface="Calibri"/>
              </a:rPr>
              <a:t>-3.3% vs. renewal</a:t>
            </a:r>
          </a:p>
        </p:txBody>
      </p:sp>
      <p:sp>
        <p:nvSpPr>
          <p:cNvPr id="17" name="TextBox 16"/>
          <p:cNvSpPr txBox="1"/>
          <p:nvPr/>
        </p:nvSpPr>
        <p:spPr>
          <a:xfrm>
            <a:off x="4343400" y="4114800"/>
            <a:ext cx="3474720" cy="274320"/>
          </a:xfrm>
          <a:prstGeom prst="rect">
            <a:avLst/>
          </a:prstGeom>
          <a:noFill/>
        </p:spPr>
        <p:txBody>
          <a:bodyPr wrap="square" anchor="t" tIns="0" bIns="0">
            <a:spAutoFit/>
          </a:bodyPr>
          <a:lstStyle/>
          <a:p>
            <a:pPr algn="ctr"/>
            <a:r>
              <a:rPr sz="900" b="0">
                <a:solidFill>
                  <a:srgbClr val="555555"/>
                </a:solidFill>
                <a:latin typeface="Calibri"/>
              </a:rPr>
              <a:t>Network: 36,200 IL providers</a:t>
            </a:r>
          </a:p>
        </p:txBody>
      </p:sp>
      <p:sp>
        <p:nvSpPr>
          <p:cNvPr id="18" name="Rectangle 17"/>
          <p:cNvSpPr/>
          <p:nvPr/>
        </p:nvSpPr>
        <p:spPr>
          <a:xfrm>
            <a:off x="8138160" y="2011680"/>
            <a:ext cx="3474720" cy="23774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138160" y="2194560"/>
            <a:ext cx="3474720" cy="457200"/>
          </a:xfrm>
          <a:prstGeom prst="rect">
            <a:avLst/>
          </a:prstGeom>
          <a:noFill/>
        </p:spPr>
        <p:txBody>
          <a:bodyPr wrap="square" anchor="t" tIns="0" bIns="0">
            <a:spAutoFit/>
          </a:bodyPr>
          <a:lstStyle/>
          <a:p>
            <a:pPr algn="ctr"/>
            <a:r>
              <a:rPr sz="1800" b="1">
                <a:solidFill>
                  <a:srgbClr val="0F4C81"/>
                </a:solidFill>
                <a:latin typeface="Calibri"/>
              </a:rPr>
              <a:t>Anthem BCBS IL</a:t>
            </a:r>
          </a:p>
        </p:txBody>
      </p:sp>
      <p:sp>
        <p:nvSpPr>
          <p:cNvPr id="20" name="TextBox 19"/>
          <p:cNvSpPr txBox="1"/>
          <p:nvPr/>
        </p:nvSpPr>
        <p:spPr>
          <a:xfrm>
            <a:off x="8138160" y="2651760"/>
            <a:ext cx="3474720" cy="365760"/>
          </a:xfrm>
          <a:prstGeom prst="rect">
            <a:avLst/>
          </a:prstGeom>
          <a:noFill/>
        </p:spPr>
        <p:txBody>
          <a:bodyPr wrap="square" anchor="t" tIns="0" bIns="0">
            <a:spAutoFit/>
          </a:bodyPr>
          <a:lstStyle/>
          <a:p>
            <a:pPr algn="ctr"/>
            <a:r>
              <a:rPr sz="1100" b="0">
                <a:solidFill>
                  <a:srgbClr val="555555"/>
                </a:solidFill>
                <a:latin typeface="Calibri"/>
              </a:rPr>
              <a:t>Anthem BCBS IL Open Access PPO</a:t>
            </a:r>
          </a:p>
        </p:txBody>
      </p:sp>
      <p:sp>
        <p:nvSpPr>
          <p:cNvPr id="21" name="TextBox 20"/>
          <p:cNvSpPr txBox="1"/>
          <p:nvPr/>
        </p:nvSpPr>
        <p:spPr>
          <a:xfrm>
            <a:off x="8138160" y="3108960"/>
            <a:ext cx="3474720" cy="457200"/>
          </a:xfrm>
          <a:prstGeom prst="rect">
            <a:avLst/>
          </a:prstGeom>
          <a:noFill/>
        </p:spPr>
        <p:txBody>
          <a:bodyPr wrap="square" anchor="t" tIns="0" bIns="0">
            <a:spAutoFit/>
          </a:bodyPr>
          <a:lstStyle/>
          <a:p>
            <a:pPr algn="ctr"/>
            <a:r>
              <a:rPr sz="1200" b="0">
                <a:solidFill>
                  <a:srgbClr val="0A355E"/>
                </a:solidFill>
                <a:latin typeface="Calibri"/>
              </a:rPr>
              <a:t>~$1,480/mo avg per tier</a:t>
            </a:r>
          </a:p>
        </p:txBody>
      </p:sp>
      <p:sp>
        <p:nvSpPr>
          <p:cNvPr id="22" name="TextBox 21"/>
          <p:cNvSpPr txBox="1"/>
          <p:nvPr/>
        </p:nvSpPr>
        <p:spPr>
          <a:xfrm>
            <a:off x="8138160" y="3566160"/>
            <a:ext cx="3474720" cy="548640"/>
          </a:xfrm>
          <a:prstGeom prst="rect">
            <a:avLst/>
          </a:prstGeom>
          <a:noFill/>
        </p:spPr>
        <p:txBody>
          <a:bodyPr wrap="square" anchor="t" tIns="0" bIns="0">
            <a:spAutoFit/>
          </a:bodyPr>
          <a:lstStyle/>
          <a:p>
            <a:pPr algn="ctr"/>
            <a:r>
              <a:rPr sz="2000" b="1">
                <a:solidFill>
                  <a:srgbClr val="A33333"/>
                </a:solidFill>
                <a:latin typeface="Calibri"/>
              </a:rPr>
              <a:t>+2.2% vs. renewal</a:t>
            </a:r>
          </a:p>
        </p:txBody>
      </p:sp>
      <p:sp>
        <p:nvSpPr>
          <p:cNvPr id="23" name="TextBox 22"/>
          <p:cNvSpPr txBox="1"/>
          <p:nvPr/>
        </p:nvSpPr>
        <p:spPr>
          <a:xfrm>
            <a:off x="8138160" y="4114800"/>
            <a:ext cx="3474720" cy="274320"/>
          </a:xfrm>
          <a:prstGeom prst="rect">
            <a:avLst/>
          </a:prstGeom>
          <a:noFill/>
        </p:spPr>
        <p:txBody>
          <a:bodyPr wrap="square" anchor="t" tIns="0" bIns="0">
            <a:spAutoFit/>
          </a:bodyPr>
          <a:lstStyle/>
          <a:p>
            <a:pPr algn="ctr"/>
            <a:r>
              <a:rPr sz="900" b="0">
                <a:solidFill>
                  <a:srgbClr val="555555"/>
                </a:solidFill>
                <a:latin typeface="Calibri"/>
              </a:rPr>
              <a:t>Network: 51,400 IL providers</a:t>
            </a:r>
          </a:p>
        </p:txBody>
      </p:sp>
      <p:sp>
        <p:nvSpPr>
          <p:cNvPr id="24" name="TextBox 23"/>
          <p:cNvSpPr txBox="1"/>
          <p:nvPr/>
        </p:nvSpPr>
        <p:spPr>
          <a:xfrm>
            <a:off x="457200" y="5212080"/>
            <a:ext cx="11247120" cy="365760"/>
          </a:xfrm>
          <a:prstGeom prst="rect">
            <a:avLst/>
          </a:prstGeom>
          <a:noFill/>
        </p:spPr>
        <p:txBody>
          <a:bodyPr wrap="square" anchor="t" tIns="0" bIns="0">
            <a:spAutoFit/>
          </a:bodyPr>
          <a:lstStyle/>
          <a:p>
            <a:pPr algn="ctr"/>
            <a:r>
              <a:rPr sz="1000" b="0">
                <a:solidFill>
                  <a:srgbClr val="555555"/>
                </a:solidFill>
                <a:latin typeface="Calibri"/>
              </a:rPr>
              <a:t>Note: alternate-carrier values shown are indicative ranges from BenefitAgent.ai. Binding quotes will follow formal RFP submission.</a:t>
            </a:r>
          </a:p>
        </p:txBody>
      </p:sp>
      <p:sp>
        <p:nvSpPr>
          <p:cNvPr id="25" name="TextBox 24"/>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6" name="TextBox 25"/>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6   |   Generated by BenefitAgent.ai (prototype)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Side-by-side options — annual cost per coverage tier</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7 / 11</a:t>
            </a:r>
          </a:p>
        </p:txBody>
      </p:sp>
      <p:sp>
        <p:nvSpPr>
          <p:cNvPr id="5" name="Rectangle 4"/>
          <p:cNvSpPr/>
          <p:nvPr/>
        </p:nvSpPr>
        <p:spPr>
          <a:xfrm>
            <a:off x="457200" y="1280160"/>
            <a:ext cx="237744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280160"/>
            <a:ext cx="2377440" cy="411480"/>
          </a:xfrm>
          <a:prstGeom prst="rect">
            <a:avLst/>
          </a:prstGeom>
          <a:noFill/>
        </p:spPr>
        <p:txBody>
          <a:bodyPr wrap="square" anchor="ctr" tIns="0" bIns="0">
            <a:spAutoFit/>
          </a:bodyPr>
          <a:lstStyle/>
          <a:p>
            <a:pPr algn="ctr"/>
            <a:r>
              <a:rPr sz="1100" b="1">
                <a:solidFill>
                  <a:srgbClr val="FFFFFF"/>
                </a:solidFill>
                <a:latin typeface="Calibri"/>
              </a:rPr>
              <a:t>Coverage tier</a:t>
            </a:r>
          </a:p>
        </p:txBody>
      </p:sp>
      <p:sp>
        <p:nvSpPr>
          <p:cNvPr id="7" name="Rectangle 6"/>
          <p:cNvSpPr/>
          <p:nvPr/>
        </p:nvSpPr>
        <p:spPr>
          <a:xfrm>
            <a:off x="2834640" y="1280160"/>
            <a:ext cx="182880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834640" y="1280160"/>
            <a:ext cx="1828800" cy="411480"/>
          </a:xfrm>
          <a:prstGeom prst="rect">
            <a:avLst/>
          </a:prstGeom>
          <a:noFill/>
        </p:spPr>
        <p:txBody>
          <a:bodyPr wrap="square" anchor="ctr" tIns="0" bIns="0">
            <a:spAutoFit/>
          </a:bodyPr>
          <a:lstStyle/>
          <a:p>
            <a:pPr algn="ctr"/>
            <a:r>
              <a:rPr sz="1100" b="1">
                <a:solidFill>
                  <a:srgbClr val="FFFFFF"/>
                </a:solidFill>
                <a:latin typeface="Calibri"/>
              </a:rPr>
              <a:t>UnitedHealthcare</a:t>
            </a:r>
          </a:p>
        </p:txBody>
      </p:sp>
      <p:sp>
        <p:nvSpPr>
          <p:cNvPr id="9" name="Rectangle 8"/>
          <p:cNvSpPr/>
          <p:nvPr/>
        </p:nvSpPr>
        <p:spPr>
          <a:xfrm>
            <a:off x="4663440" y="1280160"/>
            <a:ext cx="182880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663440" y="1280160"/>
            <a:ext cx="1828800" cy="411480"/>
          </a:xfrm>
          <a:prstGeom prst="rect">
            <a:avLst/>
          </a:prstGeom>
          <a:noFill/>
        </p:spPr>
        <p:txBody>
          <a:bodyPr wrap="square" anchor="ctr" tIns="0" bIns="0">
            <a:spAutoFit/>
          </a:bodyPr>
          <a:lstStyle/>
          <a:p>
            <a:pPr algn="ctr"/>
            <a:r>
              <a:rPr sz="1100" b="1">
                <a:solidFill>
                  <a:srgbClr val="FFFFFF"/>
                </a:solidFill>
                <a:latin typeface="Calibri"/>
              </a:rPr>
              <a:t>UnitedHealthcare</a:t>
            </a:r>
          </a:p>
        </p:txBody>
      </p:sp>
      <p:sp>
        <p:nvSpPr>
          <p:cNvPr id="11" name="Rectangle 10"/>
          <p:cNvSpPr/>
          <p:nvPr/>
        </p:nvSpPr>
        <p:spPr>
          <a:xfrm>
            <a:off x="6492240" y="1280160"/>
            <a:ext cx="182880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92240" y="1280160"/>
            <a:ext cx="1828800" cy="411480"/>
          </a:xfrm>
          <a:prstGeom prst="rect">
            <a:avLst/>
          </a:prstGeom>
          <a:noFill/>
        </p:spPr>
        <p:txBody>
          <a:bodyPr wrap="square" anchor="ctr" tIns="0" bIns="0">
            <a:spAutoFit/>
          </a:bodyPr>
          <a:lstStyle/>
          <a:p>
            <a:pPr algn="ctr"/>
            <a:r>
              <a:rPr sz="1100" b="1">
                <a:solidFill>
                  <a:srgbClr val="FFFFFF"/>
                </a:solidFill>
                <a:latin typeface="Calibri"/>
              </a:rPr>
              <a:t>Aetna</a:t>
            </a:r>
          </a:p>
        </p:txBody>
      </p:sp>
      <p:sp>
        <p:nvSpPr>
          <p:cNvPr id="13" name="Rectangle 12"/>
          <p:cNvSpPr/>
          <p:nvPr/>
        </p:nvSpPr>
        <p:spPr>
          <a:xfrm>
            <a:off x="8321040" y="1280160"/>
            <a:ext cx="182880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321040" y="1280160"/>
            <a:ext cx="1828800" cy="411480"/>
          </a:xfrm>
          <a:prstGeom prst="rect">
            <a:avLst/>
          </a:prstGeom>
          <a:noFill/>
        </p:spPr>
        <p:txBody>
          <a:bodyPr wrap="square" anchor="ctr" tIns="0" bIns="0">
            <a:spAutoFit/>
          </a:bodyPr>
          <a:lstStyle/>
          <a:p>
            <a:pPr algn="ctr"/>
            <a:r>
              <a:rPr sz="1100" b="1">
                <a:solidFill>
                  <a:srgbClr val="FFFFFF"/>
                </a:solidFill>
                <a:latin typeface="Calibri"/>
              </a:rPr>
              <a:t>Cigna</a:t>
            </a:r>
          </a:p>
        </p:txBody>
      </p:sp>
      <p:sp>
        <p:nvSpPr>
          <p:cNvPr id="15" name="Rectangle 14"/>
          <p:cNvSpPr/>
          <p:nvPr/>
        </p:nvSpPr>
        <p:spPr>
          <a:xfrm>
            <a:off x="10149840" y="1280160"/>
            <a:ext cx="1828800" cy="41148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149840" y="1280160"/>
            <a:ext cx="1828800" cy="411480"/>
          </a:xfrm>
          <a:prstGeom prst="rect">
            <a:avLst/>
          </a:prstGeom>
          <a:noFill/>
        </p:spPr>
        <p:txBody>
          <a:bodyPr wrap="square" anchor="ctr" tIns="0" bIns="0">
            <a:spAutoFit/>
          </a:bodyPr>
          <a:lstStyle/>
          <a:p>
            <a:pPr algn="ctr"/>
            <a:r>
              <a:rPr sz="1100" b="1">
                <a:solidFill>
                  <a:srgbClr val="FFFFFF"/>
                </a:solidFill>
                <a:latin typeface="Calibri"/>
              </a:rPr>
              <a:t>Anthem BCBS IL</a:t>
            </a:r>
          </a:p>
        </p:txBody>
      </p:sp>
      <p:sp>
        <p:nvSpPr>
          <p:cNvPr id="17" name="Rectangle 16"/>
          <p:cNvSpPr/>
          <p:nvPr/>
        </p:nvSpPr>
        <p:spPr>
          <a:xfrm>
            <a:off x="457200" y="1691640"/>
            <a:ext cx="237744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834640" y="1691640"/>
            <a:ext cx="182880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834640" y="1691640"/>
            <a:ext cx="1828800" cy="320040"/>
          </a:xfrm>
          <a:prstGeom prst="rect">
            <a:avLst/>
          </a:prstGeom>
          <a:noFill/>
        </p:spPr>
        <p:txBody>
          <a:bodyPr wrap="square" anchor="ctr" tIns="0" bIns="0">
            <a:spAutoFit/>
          </a:bodyPr>
          <a:lstStyle/>
          <a:p>
            <a:pPr algn="ctr"/>
            <a:r>
              <a:rPr sz="1000" b="0">
                <a:solidFill>
                  <a:srgbClr val="555555"/>
                </a:solidFill>
                <a:latin typeface="Calibri"/>
              </a:rPr>
              <a:t>Current</a:t>
            </a:r>
          </a:p>
        </p:txBody>
      </p:sp>
      <p:sp>
        <p:nvSpPr>
          <p:cNvPr id="20" name="Rectangle 19"/>
          <p:cNvSpPr/>
          <p:nvPr/>
        </p:nvSpPr>
        <p:spPr>
          <a:xfrm>
            <a:off x="4663440" y="1691640"/>
            <a:ext cx="182880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663440" y="1691640"/>
            <a:ext cx="1828800" cy="320040"/>
          </a:xfrm>
          <a:prstGeom prst="rect">
            <a:avLst/>
          </a:prstGeom>
          <a:noFill/>
        </p:spPr>
        <p:txBody>
          <a:bodyPr wrap="square" anchor="ctr" tIns="0" bIns="0">
            <a:spAutoFit/>
          </a:bodyPr>
          <a:lstStyle/>
          <a:p>
            <a:pPr algn="ctr"/>
            <a:r>
              <a:rPr sz="1000" b="0">
                <a:solidFill>
                  <a:srgbClr val="555555"/>
                </a:solidFill>
                <a:latin typeface="Calibri"/>
              </a:rPr>
              <a:t>Renewal</a:t>
            </a:r>
          </a:p>
        </p:txBody>
      </p:sp>
      <p:sp>
        <p:nvSpPr>
          <p:cNvPr id="22" name="Rectangle 21"/>
          <p:cNvSpPr/>
          <p:nvPr/>
        </p:nvSpPr>
        <p:spPr>
          <a:xfrm>
            <a:off x="6492240" y="1691640"/>
            <a:ext cx="182880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691640"/>
            <a:ext cx="1828800" cy="320040"/>
          </a:xfrm>
          <a:prstGeom prst="rect">
            <a:avLst/>
          </a:prstGeom>
          <a:noFill/>
        </p:spPr>
        <p:txBody>
          <a:bodyPr wrap="square" anchor="ctr" tIns="0" bIns="0">
            <a:spAutoFit/>
          </a:bodyPr>
          <a:lstStyle/>
          <a:p>
            <a:pPr algn="ctr"/>
            <a:r>
              <a:rPr sz="1000" b="0">
                <a:solidFill>
                  <a:srgbClr val="555555"/>
                </a:solidFill>
                <a:latin typeface="Calibri"/>
              </a:rPr>
              <a:t>Alternate (illustrative)</a:t>
            </a:r>
          </a:p>
        </p:txBody>
      </p:sp>
      <p:sp>
        <p:nvSpPr>
          <p:cNvPr id="24" name="Rectangle 23"/>
          <p:cNvSpPr/>
          <p:nvPr/>
        </p:nvSpPr>
        <p:spPr>
          <a:xfrm>
            <a:off x="8321040" y="1691640"/>
            <a:ext cx="182880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321040" y="1691640"/>
            <a:ext cx="1828800" cy="320040"/>
          </a:xfrm>
          <a:prstGeom prst="rect">
            <a:avLst/>
          </a:prstGeom>
          <a:noFill/>
        </p:spPr>
        <p:txBody>
          <a:bodyPr wrap="square" anchor="ctr" tIns="0" bIns="0">
            <a:spAutoFit/>
          </a:bodyPr>
          <a:lstStyle/>
          <a:p>
            <a:pPr algn="ctr"/>
            <a:r>
              <a:rPr sz="1000" b="0">
                <a:solidFill>
                  <a:srgbClr val="555555"/>
                </a:solidFill>
                <a:latin typeface="Calibri"/>
              </a:rPr>
              <a:t>Alternate (illustrative)</a:t>
            </a:r>
          </a:p>
        </p:txBody>
      </p:sp>
      <p:sp>
        <p:nvSpPr>
          <p:cNvPr id="26" name="Rectangle 25"/>
          <p:cNvSpPr/>
          <p:nvPr/>
        </p:nvSpPr>
        <p:spPr>
          <a:xfrm>
            <a:off x="10149840" y="1691640"/>
            <a:ext cx="182880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0149840" y="1691640"/>
            <a:ext cx="1828800" cy="320040"/>
          </a:xfrm>
          <a:prstGeom prst="rect">
            <a:avLst/>
          </a:prstGeom>
          <a:noFill/>
        </p:spPr>
        <p:txBody>
          <a:bodyPr wrap="square" anchor="ctr" tIns="0" bIns="0">
            <a:spAutoFit/>
          </a:bodyPr>
          <a:lstStyle/>
          <a:p>
            <a:pPr algn="ctr"/>
            <a:r>
              <a:rPr sz="1000" b="0">
                <a:solidFill>
                  <a:srgbClr val="555555"/>
                </a:solidFill>
                <a:latin typeface="Calibri"/>
              </a:rPr>
              <a:t>Alternate (illustrative)</a:t>
            </a:r>
          </a:p>
        </p:txBody>
      </p:sp>
      <p:sp>
        <p:nvSpPr>
          <p:cNvPr id="28" name="Rectangle 27"/>
          <p:cNvSpPr/>
          <p:nvPr/>
        </p:nvSpPr>
        <p:spPr>
          <a:xfrm>
            <a:off x="457200" y="2011680"/>
            <a:ext cx="2377440" cy="41148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94360" y="2011680"/>
            <a:ext cx="2240280" cy="411480"/>
          </a:xfrm>
          <a:prstGeom prst="rect">
            <a:avLst/>
          </a:prstGeom>
          <a:noFill/>
        </p:spPr>
        <p:txBody>
          <a:bodyPr wrap="square" anchor="ctr" tIns="0" bIns="0">
            <a:spAutoFit/>
          </a:bodyPr>
          <a:lstStyle/>
          <a:p>
            <a:pPr algn="l"/>
            <a:r>
              <a:rPr sz="1100" b="1">
                <a:solidFill>
                  <a:srgbClr val="0A355E"/>
                </a:solidFill>
                <a:latin typeface="Calibri"/>
              </a:rPr>
              <a:t>Employee only</a:t>
            </a:r>
          </a:p>
        </p:txBody>
      </p:sp>
      <p:sp>
        <p:nvSpPr>
          <p:cNvPr id="30" name="Rectangle 29"/>
          <p:cNvSpPr/>
          <p:nvPr/>
        </p:nvSpPr>
        <p:spPr>
          <a:xfrm>
            <a:off x="2834640" y="201168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2834640" y="2011680"/>
            <a:ext cx="1828800" cy="411480"/>
          </a:xfrm>
          <a:prstGeom prst="rect">
            <a:avLst/>
          </a:prstGeom>
          <a:noFill/>
        </p:spPr>
        <p:txBody>
          <a:bodyPr wrap="square" anchor="ctr" tIns="0" bIns="0">
            <a:spAutoFit/>
          </a:bodyPr>
          <a:lstStyle/>
          <a:p>
            <a:pPr algn="ctr"/>
            <a:r>
              <a:rPr sz="1100" b="0">
                <a:solidFill>
                  <a:srgbClr val="0A355E"/>
                </a:solidFill>
                <a:latin typeface="Calibri"/>
              </a:rPr>
              <a:t>$7,348.80</a:t>
            </a:r>
          </a:p>
        </p:txBody>
      </p:sp>
      <p:sp>
        <p:nvSpPr>
          <p:cNvPr id="32" name="Rectangle 31"/>
          <p:cNvSpPr/>
          <p:nvPr/>
        </p:nvSpPr>
        <p:spPr>
          <a:xfrm>
            <a:off x="4663440" y="2011680"/>
            <a:ext cx="1828800" cy="411480"/>
          </a:xfrm>
          <a:prstGeom prst="rect">
            <a:avLst/>
          </a:prstGeom>
          <a:solidFill>
            <a:srgbClr val="FB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4663440" y="2011680"/>
            <a:ext cx="1828800" cy="411480"/>
          </a:xfrm>
          <a:prstGeom prst="rect">
            <a:avLst/>
          </a:prstGeom>
          <a:noFill/>
        </p:spPr>
        <p:txBody>
          <a:bodyPr wrap="square" anchor="ctr" tIns="0" bIns="0">
            <a:spAutoFit/>
          </a:bodyPr>
          <a:lstStyle/>
          <a:p>
            <a:pPr algn="ctr"/>
            <a:r>
              <a:rPr sz="1100" b="0">
                <a:solidFill>
                  <a:srgbClr val="A33333"/>
                </a:solidFill>
                <a:latin typeface="Calibri"/>
              </a:rPr>
              <a:t>$8,377.68</a:t>
            </a:r>
          </a:p>
        </p:txBody>
      </p:sp>
      <p:sp>
        <p:nvSpPr>
          <p:cNvPr id="34" name="Rectangle 33"/>
          <p:cNvSpPr/>
          <p:nvPr/>
        </p:nvSpPr>
        <p:spPr>
          <a:xfrm>
            <a:off x="6492240" y="2011680"/>
            <a:ext cx="1828800" cy="411480"/>
          </a:xfrm>
          <a:prstGeom prst="rect">
            <a:avLst/>
          </a:prstGeom>
          <a:solidFill>
            <a:srgbClr val="E6F4E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492240" y="2011680"/>
            <a:ext cx="1828800" cy="411480"/>
          </a:xfrm>
          <a:prstGeom prst="rect">
            <a:avLst/>
          </a:prstGeom>
          <a:noFill/>
        </p:spPr>
        <p:txBody>
          <a:bodyPr wrap="square" anchor="ctr" tIns="0" bIns="0">
            <a:spAutoFit/>
          </a:bodyPr>
          <a:lstStyle/>
          <a:p>
            <a:pPr algn="ctr"/>
            <a:r>
              <a:rPr sz="1100" b="0">
                <a:solidFill>
                  <a:srgbClr val="1B6B3A"/>
                </a:solidFill>
                <a:latin typeface="Calibri"/>
              </a:rPr>
              <a:t>$7,860.24</a:t>
            </a:r>
          </a:p>
        </p:txBody>
      </p:sp>
      <p:sp>
        <p:nvSpPr>
          <p:cNvPr id="36" name="Rectangle 35"/>
          <p:cNvSpPr/>
          <p:nvPr/>
        </p:nvSpPr>
        <p:spPr>
          <a:xfrm>
            <a:off x="8321040" y="201168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321040" y="2011680"/>
            <a:ext cx="1828800" cy="411480"/>
          </a:xfrm>
          <a:prstGeom prst="rect">
            <a:avLst/>
          </a:prstGeom>
          <a:noFill/>
        </p:spPr>
        <p:txBody>
          <a:bodyPr wrap="square" anchor="ctr" tIns="0" bIns="0">
            <a:spAutoFit/>
          </a:bodyPr>
          <a:lstStyle/>
          <a:p>
            <a:pPr algn="ctr"/>
            <a:r>
              <a:rPr sz="1100" b="0">
                <a:solidFill>
                  <a:srgbClr val="0A355E"/>
                </a:solidFill>
                <a:latin typeface="Calibri"/>
              </a:rPr>
              <a:t>$8,097.12</a:t>
            </a:r>
          </a:p>
        </p:txBody>
      </p:sp>
      <p:sp>
        <p:nvSpPr>
          <p:cNvPr id="38" name="Rectangle 37"/>
          <p:cNvSpPr/>
          <p:nvPr/>
        </p:nvSpPr>
        <p:spPr>
          <a:xfrm>
            <a:off x="10149840" y="201168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10149840" y="2011680"/>
            <a:ext cx="1828800" cy="411480"/>
          </a:xfrm>
          <a:prstGeom prst="rect">
            <a:avLst/>
          </a:prstGeom>
          <a:noFill/>
        </p:spPr>
        <p:txBody>
          <a:bodyPr wrap="square" anchor="ctr" tIns="0" bIns="0">
            <a:spAutoFit/>
          </a:bodyPr>
          <a:lstStyle/>
          <a:p>
            <a:pPr algn="ctr"/>
            <a:r>
              <a:rPr sz="1100" b="0">
                <a:solidFill>
                  <a:srgbClr val="0A355E"/>
                </a:solidFill>
                <a:latin typeface="Calibri"/>
              </a:rPr>
              <a:t>$8,557.92</a:t>
            </a:r>
          </a:p>
        </p:txBody>
      </p:sp>
      <p:sp>
        <p:nvSpPr>
          <p:cNvPr id="40" name="Rectangle 39"/>
          <p:cNvSpPr/>
          <p:nvPr/>
        </p:nvSpPr>
        <p:spPr>
          <a:xfrm>
            <a:off x="457200" y="2423160"/>
            <a:ext cx="2377440" cy="41148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594360" y="2423160"/>
            <a:ext cx="2240280" cy="411480"/>
          </a:xfrm>
          <a:prstGeom prst="rect">
            <a:avLst/>
          </a:prstGeom>
          <a:noFill/>
        </p:spPr>
        <p:txBody>
          <a:bodyPr wrap="square" anchor="ctr" tIns="0" bIns="0">
            <a:spAutoFit/>
          </a:bodyPr>
          <a:lstStyle/>
          <a:p>
            <a:pPr algn="l"/>
            <a:r>
              <a:rPr sz="1100" b="1">
                <a:solidFill>
                  <a:srgbClr val="0A355E"/>
                </a:solidFill>
                <a:latin typeface="Calibri"/>
              </a:rPr>
              <a:t>Employee + spouse</a:t>
            </a:r>
          </a:p>
        </p:txBody>
      </p:sp>
      <p:sp>
        <p:nvSpPr>
          <p:cNvPr id="42" name="Rectangle 41"/>
          <p:cNvSpPr/>
          <p:nvPr/>
        </p:nvSpPr>
        <p:spPr>
          <a:xfrm>
            <a:off x="2834640" y="242316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2834640" y="2423160"/>
            <a:ext cx="1828800" cy="411480"/>
          </a:xfrm>
          <a:prstGeom prst="rect">
            <a:avLst/>
          </a:prstGeom>
          <a:noFill/>
        </p:spPr>
        <p:txBody>
          <a:bodyPr wrap="square" anchor="ctr" tIns="0" bIns="0">
            <a:spAutoFit/>
          </a:bodyPr>
          <a:lstStyle/>
          <a:p>
            <a:pPr algn="ctr"/>
            <a:r>
              <a:rPr sz="1100" b="0">
                <a:solidFill>
                  <a:srgbClr val="0A355E"/>
                </a:solidFill>
                <a:latin typeface="Calibri"/>
              </a:rPr>
              <a:t>$16,155.60</a:t>
            </a:r>
          </a:p>
        </p:txBody>
      </p:sp>
      <p:sp>
        <p:nvSpPr>
          <p:cNvPr id="44" name="Rectangle 43"/>
          <p:cNvSpPr/>
          <p:nvPr/>
        </p:nvSpPr>
        <p:spPr>
          <a:xfrm>
            <a:off x="4663440" y="2423160"/>
            <a:ext cx="1828800" cy="411480"/>
          </a:xfrm>
          <a:prstGeom prst="rect">
            <a:avLst/>
          </a:prstGeom>
          <a:solidFill>
            <a:srgbClr val="FB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4663440" y="2423160"/>
            <a:ext cx="1828800" cy="411480"/>
          </a:xfrm>
          <a:prstGeom prst="rect">
            <a:avLst/>
          </a:prstGeom>
          <a:noFill/>
        </p:spPr>
        <p:txBody>
          <a:bodyPr wrap="square" anchor="ctr" tIns="0" bIns="0">
            <a:spAutoFit/>
          </a:bodyPr>
          <a:lstStyle/>
          <a:p>
            <a:pPr algn="ctr"/>
            <a:r>
              <a:rPr sz="1100" b="0">
                <a:solidFill>
                  <a:srgbClr val="A33333"/>
                </a:solidFill>
                <a:latin typeface="Calibri"/>
              </a:rPr>
              <a:t>$18,417.48</a:t>
            </a:r>
          </a:p>
        </p:txBody>
      </p:sp>
      <p:sp>
        <p:nvSpPr>
          <p:cNvPr id="46" name="Rectangle 45"/>
          <p:cNvSpPr/>
          <p:nvPr/>
        </p:nvSpPr>
        <p:spPr>
          <a:xfrm>
            <a:off x="6492240" y="2423160"/>
            <a:ext cx="1828800" cy="411480"/>
          </a:xfrm>
          <a:prstGeom prst="rect">
            <a:avLst/>
          </a:prstGeom>
          <a:solidFill>
            <a:srgbClr val="E6F4E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492240" y="2423160"/>
            <a:ext cx="1828800" cy="411480"/>
          </a:xfrm>
          <a:prstGeom prst="rect">
            <a:avLst/>
          </a:prstGeom>
          <a:noFill/>
        </p:spPr>
        <p:txBody>
          <a:bodyPr wrap="square" anchor="ctr" tIns="0" bIns="0">
            <a:spAutoFit/>
          </a:bodyPr>
          <a:lstStyle/>
          <a:p>
            <a:pPr algn="ctr"/>
            <a:r>
              <a:rPr sz="1100" b="0">
                <a:solidFill>
                  <a:srgbClr val="1B6B3A"/>
                </a:solidFill>
                <a:latin typeface="Calibri"/>
              </a:rPr>
              <a:t>$17,280.00</a:t>
            </a:r>
          </a:p>
        </p:txBody>
      </p:sp>
      <p:sp>
        <p:nvSpPr>
          <p:cNvPr id="48" name="Rectangle 47"/>
          <p:cNvSpPr/>
          <p:nvPr/>
        </p:nvSpPr>
        <p:spPr>
          <a:xfrm>
            <a:off x="8321040" y="242316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8321040" y="2423160"/>
            <a:ext cx="1828800" cy="411480"/>
          </a:xfrm>
          <a:prstGeom prst="rect">
            <a:avLst/>
          </a:prstGeom>
          <a:noFill/>
        </p:spPr>
        <p:txBody>
          <a:bodyPr wrap="square" anchor="ctr" tIns="0" bIns="0">
            <a:spAutoFit/>
          </a:bodyPr>
          <a:lstStyle/>
          <a:p>
            <a:pPr algn="ctr"/>
            <a:r>
              <a:rPr sz="1100" b="0">
                <a:solidFill>
                  <a:srgbClr val="0A355E"/>
                </a:solidFill>
                <a:latin typeface="Calibri"/>
              </a:rPr>
              <a:t>$17,800.68</a:t>
            </a:r>
          </a:p>
        </p:txBody>
      </p:sp>
      <p:sp>
        <p:nvSpPr>
          <p:cNvPr id="50" name="Rectangle 49"/>
          <p:cNvSpPr/>
          <p:nvPr/>
        </p:nvSpPr>
        <p:spPr>
          <a:xfrm>
            <a:off x="10149840" y="242316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10149840" y="2423160"/>
            <a:ext cx="1828800" cy="411480"/>
          </a:xfrm>
          <a:prstGeom prst="rect">
            <a:avLst/>
          </a:prstGeom>
          <a:noFill/>
        </p:spPr>
        <p:txBody>
          <a:bodyPr wrap="square" anchor="ctr" tIns="0" bIns="0">
            <a:spAutoFit/>
          </a:bodyPr>
          <a:lstStyle/>
          <a:p>
            <a:pPr algn="ctr"/>
            <a:r>
              <a:rPr sz="1100" b="0">
                <a:solidFill>
                  <a:srgbClr val="0A355E"/>
                </a:solidFill>
                <a:latin typeface="Calibri"/>
              </a:rPr>
              <a:t>$18,813.60</a:t>
            </a:r>
          </a:p>
        </p:txBody>
      </p:sp>
      <p:sp>
        <p:nvSpPr>
          <p:cNvPr id="52" name="Rectangle 51"/>
          <p:cNvSpPr/>
          <p:nvPr/>
        </p:nvSpPr>
        <p:spPr>
          <a:xfrm>
            <a:off x="457200" y="2834640"/>
            <a:ext cx="2377440" cy="41148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594360" y="2834640"/>
            <a:ext cx="2240280" cy="411480"/>
          </a:xfrm>
          <a:prstGeom prst="rect">
            <a:avLst/>
          </a:prstGeom>
          <a:noFill/>
        </p:spPr>
        <p:txBody>
          <a:bodyPr wrap="square" anchor="ctr" tIns="0" bIns="0">
            <a:spAutoFit/>
          </a:bodyPr>
          <a:lstStyle/>
          <a:p>
            <a:pPr algn="l"/>
            <a:r>
              <a:rPr sz="1100" b="1">
                <a:solidFill>
                  <a:srgbClr val="0A355E"/>
                </a:solidFill>
                <a:latin typeface="Calibri"/>
              </a:rPr>
              <a:t>Employee + child(ren)</a:t>
            </a:r>
          </a:p>
        </p:txBody>
      </p:sp>
      <p:sp>
        <p:nvSpPr>
          <p:cNvPr id="54" name="Rectangle 53"/>
          <p:cNvSpPr/>
          <p:nvPr/>
        </p:nvSpPr>
        <p:spPr>
          <a:xfrm>
            <a:off x="2834640" y="283464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2834640" y="2834640"/>
            <a:ext cx="1828800" cy="411480"/>
          </a:xfrm>
          <a:prstGeom prst="rect">
            <a:avLst/>
          </a:prstGeom>
          <a:noFill/>
        </p:spPr>
        <p:txBody>
          <a:bodyPr wrap="square" anchor="ctr" tIns="0" bIns="0">
            <a:spAutoFit/>
          </a:bodyPr>
          <a:lstStyle/>
          <a:p>
            <a:pPr algn="ctr"/>
            <a:r>
              <a:rPr sz="1100" b="0">
                <a:solidFill>
                  <a:srgbClr val="0A355E"/>
                </a:solidFill>
                <a:latin typeface="Calibri"/>
              </a:rPr>
              <a:t>$14,697.60</a:t>
            </a:r>
          </a:p>
        </p:txBody>
      </p:sp>
      <p:sp>
        <p:nvSpPr>
          <p:cNvPr id="56" name="Rectangle 55"/>
          <p:cNvSpPr/>
          <p:nvPr/>
        </p:nvSpPr>
        <p:spPr>
          <a:xfrm>
            <a:off x="4663440" y="2834640"/>
            <a:ext cx="1828800" cy="411480"/>
          </a:xfrm>
          <a:prstGeom prst="rect">
            <a:avLst/>
          </a:prstGeom>
          <a:solidFill>
            <a:srgbClr val="FB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4663440" y="2834640"/>
            <a:ext cx="1828800" cy="411480"/>
          </a:xfrm>
          <a:prstGeom prst="rect">
            <a:avLst/>
          </a:prstGeom>
          <a:noFill/>
        </p:spPr>
        <p:txBody>
          <a:bodyPr wrap="square" anchor="ctr" tIns="0" bIns="0">
            <a:spAutoFit/>
          </a:bodyPr>
          <a:lstStyle/>
          <a:p>
            <a:pPr algn="ctr"/>
            <a:r>
              <a:rPr sz="1100" b="0">
                <a:solidFill>
                  <a:srgbClr val="A33333"/>
                </a:solidFill>
                <a:latin typeface="Calibri"/>
              </a:rPr>
              <a:t>$16,755.24</a:t>
            </a:r>
          </a:p>
        </p:txBody>
      </p:sp>
      <p:sp>
        <p:nvSpPr>
          <p:cNvPr id="58" name="Rectangle 57"/>
          <p:cNvSpPr/>
          <p:nvPr/>
        </p:nvSpPr>
        <p:spPr>
          <a:xfrm>
            <a:off x="6492240" y="2834640"/>
            <a:ext cx="1828800" cy="411480"/>
          </a:xfrm>
          <a:prstGeom prst="rect">
            <a:avLst/>
          </a:prstGeom>
          <a:solidFill>
            <a:srgbClr val="E6F4E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6492240" y="2834640"/>
            <a:ext cx="1828800" cy="411480"/>
          </a:xfrm>
          <a:prstGeom prst="rect">
            <a:avLst/>
          </a:prstGeom>
          <a:noFill/>
        </p:spPr>
        <p:txBody>
          <a:bodyPr wrap="square" anchor="ctr" tIns="0" bIns="0">
            <a:spAutoFit/>
          </a:bodyPr>
          <a:lstStyle/>
          <a:p>
            <a:pPr algn="ctr"/>
            <a:r>
              <a:rPr sz="1100" b="0">
                <a:solidFill>
                  <a:srgbClr val="1B6B3A"/>
                </a:solidFill>
                <a:latin typeface="Calibri"/>
              </a:rPr>
              <a:t>$15,720.36</a:t>
            </a:r>
          </a:p>
        </p:txBody>
      </p:sp>
      <p:sp>
        <p:nvSpPr>
          <p:cNvPr id="60" name="Rectangle 59"/>
          <p:cNvSpPr/>
          <p:nvPr/>
        </p:nvSpPr>
        <p:spPr>
          <a:xfrm>
            <a:off x="8321040" y="283464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8321040" y="2834640"/>
            <a:ext cx="1828800" cy="411480"/>
          </a:xfrm>
          <a:prstGeom prst="rect">
            <a:avLst/>
          </a:prstGeom>
          <a:noFill/>
        </p:spPr>
        <p:txBody>
          <a:bodyPr wrap="square" anchor="ctr" tIns="0" bIns="0">
            <a:spAutoFit/>
          </a:bodyPr>
          <a:lstStyle/>
          <a:p>
            <a:pPr algn="ctr"/>
            <a:r>
              <a:rPr sz="1100" b="0">
                <a:solidFill>
                  <a:srgbClr val="0A355E"/>
                </a:solidFill>
                <a:latin typeface="Calibri"/>
              </a:rPr>
              <a:t>$16,194.12</a:t>
            </a:r>
          </a:p>
        </p:txBody>
      </p:sp>
      <p:sp>
        <p:nvSpPr>
          <p:cNvPr id="62" name="Rectangle 61"/>
          <p:cNvSpPr/>
          <p:nvPr/>
        </p:nvSpPr>
        <p:spPr>
          <a:xfrm>
            <a:off x="10149840" y="283464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10149840" y="2834640"/>
            <a:ext cx="1828800" cy="411480"/>
          </a:xfrm>
          <a:prstGeom prst="rect">
            <a:avLst/>
          </a:prstGeom>
          <a:noFill/>
        </p:spPr>
        <p:txBody>
          <a:bodyPr wrap="square" anchor="ctr" tIns="0" bIns="0">
            <a:spAutoFit/>
          </a:bodyPr>
          <a:lstStyle/>
          <a:p>
            <a:pPr algn="ctr"/>
            <a:r>
              <a:rPr sz="1100" b="0">
                <a:solidFill>
                  <a:srgbClr val="0A355E"/>
                </a:solidFill>
                <a:latin typeface="Calibri"/>
              </a:rPr>
              <a:t>$17,115.60</a:t>
            </a:r>
          </a:p>
        </p:txBody>
      </p:sp>
      <p:sp>
        <p:nvSpPr>
          <p:cNvPr id="64" name="Rectangle 63"/>
          <p:cNvSpPr/>
          <p:nvPr/>
        </p:nvSpPr>
        <p:spPr>
          <a:xfrm>
            <a:off x="457200" y="3246120"/>
            <a:ext cx="2377440" cy="41148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594360" y="3246120"/>
            <a:ext cx="2240280" cy="411480"/>
          </a:xfrm>
          <a:prstGeom prst="rect">
            <a:avLst/>
          </a:prstGeom>
          <a:noFill/>
        </p:spPr>
        <p:txBody>
          <a:bodyPr wrap="square" anchor="ctr" tIns="0" bIns="0">
            <a:spAutoFit/>
          </a:bodyPr>
          <a:lstStyle/>
          <a:p>
            <a:pPr algn="l"/>
            <a:r>
              <a:rPr sz="1100" b="1">
                <a:solidFill>
                  <a:srgbClr val="0A355E"/>
                </a:solidFill>
                <a:latin typeface="Calibri"/>
              </a:rPr>
              <a:t>Family</a:t>
            </a:r>
          </a:p>
        </p:txBody>
      </p:sp>
      <p:sp>
        <p:nvSpPr>
          <p:cNvPr id="66" name="Rectangle 65"/>
          <p:cNvSpPr/>
          <p:nvPr/>
        </p:nvSpPr>
        <p:spPr>
          <a:xfrm>
            <a:off x="2834640" y="324612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7" name="TextBox 66"/>
          <p:cNvSpPr txBox="1"/>
          <p:nvPr/>
        </p:nvSpPr>
        <p:spPr>
          <a:xfrm>
            <a:off x="2834640" y="3246120"/>
            <a:ext cx="1828800" cy="411480"/>
          </a:xfrm>
          <a:prstGeom prst="rect">
            <a:avLst/>
          </a:prstGeom>
          <a:noFill/>
        </p:spPr>
        <p:txBody>
          <a:bodyPr wrap="square" anchor="ctr" tIns="0" bIns="0">
            <a:spAutoFit/>
          </a:bodyPr>
          <a:lstStyle/>
          <a:p>
            <a:pPr algn="ctr"/>
            <a:r>
              <a:rPr sz="1100" b="0">
                <a:solidFill>
                  <a:srgbClr val="0A355E"/>
                </a:solidFill>
                <a:latin typeface="Calibri"/>
              </a:rPr>
              <a:t>$22,781.40</a:t>
            </a:r>
          </a:p>
        </p:txBody>
      </p:sp>
      <p:sp>
        <p:nvSpPr>
          <p:cNvPr id="68" name="Rectangle 67"/>
          <p:cNvSpPr/>
          <p:nvPr/>
        </p:nvSpPr>
        <p:spPr>
          <a:xfrm>
            <a:off x="4663440" y="3246120"/>
            <a:ext cx="1828800" cy="411480"/>
          </a:xfrm>
          <a:prstGeom prst="rect">
            <a:avLst/>
          </a:prstGeom>
          <a:solidFill>
            <a:srgbClr val="FBE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9" name="TextBox 68"/>
          <p:cNvSpPr txBox="1"/>
          <p:nvPr/>
        </p:nvSpPr>
        <p:spPr>
          <a:xfrm>
            <a:off x="4663440" y="3246120"/>
            <a:ext cx="1828800" cy="411480"/>
          </a:xfrm>
          <a:prstGeom prst="rect">
            <a:avLst/>
          </a:prstGeom>
          <a:noFill/>
        </p:spPr>
        <p:txBody>
          <a:bodyPr wrap="square" anchor="ctr" tIns="0" bIns="0">
            <a:spAutoFit/>
          </a:bodyPr>
          <a:lstStyle/>
          <a:p>
            <a:pPr algn="ctr"/>
            <a:r>
              <a:rPr sz="1100" b="0">
                <a:solidFill>
                  <a:srgbClr val="A33333"/>
                </a:solidFill>
                <a:latin typeface="Calibri"/>
              </a:rPr>
              <a:t>$25,970.76</a:t>
            </a:r>
          </a:p>
        </p:txBody>
      </p:sp>
      <p:sp>
        <p:nvSpPr>
          <p:cNvPr id="70" name="Rectangle 69"/>
          <p:cNvSpPr/>
          <p:nvPr/>
        </p:nvSpPr>
        <p:spPr>
          <a:xfrm>
            <a:off x="6492240" y="3246120"/>
            <a:ext cx="1828800" cy="411480"/>
          </a:xfrm>
          <a:prstGeom prst="rect">
            <a:avLst/>
          </a:prstGeom>
          <a:solidFill>
            <a:srgbClr val="E6F4E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6492240" y="3246120"/>
            <a:ext cx="1828800" cy="411480"/>
          </a:xfrm>
          <a:prstGeom prst="rect">
            <a:avLst/>
          </a:prstGeom>
          <a:noFill/>
        </p:spPr>
        <p:txBody>
          <a:bodyPr wrap="square" anchor="ctr" tIns="0" bIns="0">
            <a:spAutoFit/>
          </a:bodyPr>
          <a:lstStyle/>
          <a:p>
            <a:pPr algn="ctr"/>
            <a:r>
              <a:rPr sz="1100" b="0">
                <a:solidFill>
                  <a:srgbClr val="1B6B3A"/>
                </a:solidFill>
                <a:latin typeface="Calibri"/>
              </a:rPr>
              <a:t>$24,366.72</a:t>
            </a:r>
          </a:p>
        </p:txBody>
      </p:sp>
      <p:sp>
        <p:nvSpPr>
          <p:cNvPr id="72" name="Rectangle 71"/>
          <p:cNvSpPr/>
          <p:nvPr/>
        </p:nvSpPr>
        <p:spPr>
          <a:xfrm>
            <a:off x="8321040" y="324612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3" name="TextBox 72"/>
          <p:cNvSpPr txBox="1"/>
          <p:nvPr/>
        </p:nvSpPr>
        <p:spPr>
          <a:xfrm>
            <a:off x="8321040" y="3246120"/>
            <a:ext cx="1828800" cy="411480"/>
          </a:xfrm>
          <a:prstGeom prst="rect">
            <a:avLst/>
          </a:prstGeom>
          <a:noFill/>
        </p:spPr>
        <p:txBody>
          <a:bodyPr wrap="square" anchor="ctr" tIns="0" bIns="0">
            <a:spAutoFit/>
          </a:bodyPr>
          <a:lstStyle/>
          <a:p>
            <a:pPr algn="ctr"/>
            <a:r>
              <a:rPr sz="1100" b="0">
                <a:solidFill>
                  <a:srgbClr val="0A355E"/>
                </a:solidFill>
                <a:latin typeface="Calibri"/>
              </a:rPr>
              <a:t>$25,101.00</a:t>
            </a:r>
          </a:p>
        </p:txBody>
      </p:sp>
      <p:sp>
        <p:nvSpPr>
          <p:cNvPr id="74" name="Rectangle 73"/>
          <p:cNvSpPr/>
          <p:nvPr/>
        </p:nvSpPr>
        <p:spPr>
          <a:xfrm>
            <a:off x="10149840" y="3246120"/>
            <a:ext cx="18288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5" name="TextBox 74"/>
          <p:cNvSpPr txBox="1"/>
          <p:nvPr/>
        </p:nvSpPr>
        <p:spPr>
          <a:xfrm>
            <a:off x="10149840" y="3246120"/>
            <a:ext cx="1828800" cy="411480"/>
          </a:xfrm>
          <a:prstGeom prst="rect">
            <a:avLst/>
          </a:prstGeom>
          <a:noFill/>
        </p:spPr>
        <p:txBody>
          <a:bodyPr wrap="square" anchor="ctr" tIns="0" bIns="0">
            <a:spAutoFit/>
          </a:bodyPr>
          <a:lstStyle/>
          <a:p>
            <a:pPr algn="ctr"/>
            <a:r>
              <a:rPr sz="1100" b="0">
                <a:solidFill>
                  <a:srgbClr val="0A355E"/>
                </a:solidFill>
                <a:latin typeface="Calibri"/>
              </a:rPr>
              <a:t>$26,529.36</a:t>
            </a:r>
          </a:p>
        </p:txBody>
      </p:sp>
      <p:sp>
        <p:nvSpPr>
          <p:cNvPr id="76" name="TextBox 75"/>
          <p:cNvSpPr txBox="1"/>
          <p:nvPr/>
        </p:nvSpPr>
        <p:spPr>
          <a:xfrm>
            <a:off x="457200" y="5120640"/>
            <a:ext cx="11247120" cy="365760"/>
          </a:xfrm>
          <a:prstGeom prst="rect">
            <a:avLst/>
          </a:prstGeom>
          <a:noFill/>
        </p:spPr>
        <p:txBody>
          <a:bodyPr wrap="square" anchor="t" tIns="0" bIns="0">
            <a:spAutoFit/>
          </a:bodyPr>
          <a:lstStyle/>
          <a:p>
            <a:pPr algn="ctr"/>
            <a:r>
              <a:rPr sz="1000" b="0">
                <a:solidFill>
                  <a:srgbClr val="555555"/>
                </a:solidFill>
                <a:latin typeface="Calibri"/>
              </a:rPr>
              <a:t>Annual = monthly premium × 12. Renewal column shown in red. Lowest-premium illustrative alternate shown in green.</a:t>
            </a:r>
          </a:p>
        </p:txBody>
      </p:sp>
      <p:sp>
        <p:nvSpPr>
          <p:cNvPr id="77" name="TextBox 76"/>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78" name="TextBox 77"/>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7   |   Generated by BenefitAgent.ai (prototype)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Visualizing the choice — family-tier annual premium</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8 / 11</a:t>
            </a:r>
          </a:p>
        </p:txBody>
      </p:sp>
      <p:sp>
        <p:nvSpPr>
          <p:cNvPr id="5" name="TextBox 4"/>
          <p:cNvSpPr txBox="1"/>
          <p:nvPr/>
        </p:nvSpPr>
        <p:spPr>
          <a:xfrm>
            <a:off x="182880" y="1280160"/>
            <a:ext cx="2103120" cy="502920"/>
          </a:xfrm>
          <a:prstGeom prst="rect">
            <a:avLst/>
          </a:prstGeom>
          <a:noFill/>
        </p:spPr>
        <p:txBody>
          <a:bodyPr wrap="square" anchor="ctr" tIns="0" bIns="0">
            <a:spAutoFit/>
          </a:bodyPr>
          <a:lstStyle/>
          <a:p>
            <a:pPr algn="r">
              <a:spcAft>
                <a:spcPts val="0"/>
              </a:spcAft>
            </a:pPr>
            <a:r>
              <a:rPr sz="1200" b="1">
                <a:solidFill>
                  <a:srgbClr val="0A355E"/>
                </a:solidFill>
                <a:latin typeface="Calibri"/>
              </a:rPr>
              <a:t>UnitedHealthcare</a:t>
            </a:r>
          </a:p>
          <a:p>
            <a:pPr algn="r">
              <a:spcBef>
                <a:spcPts val="0"/>
              </a:spcBef>
            </a:pPr>
            <a:r>
              <a:rPr sz="800">
                <a:solidFill>
                  <a:srgbClr val="555555"/>
                </a:solidFill>
                <a:latin typeface="Calibri"/>
              </a:rPr>
              <a:t>Current</a:t>
            </a:r>
          </a:p>
        </p:txBody>
      </p:sp>
      <p:sp>
        <p:nvSpPr>
          <p:cNvPr id="6" name="Rectangle 5"/>
          <p:cNvSpPr/>
          <p:nvPr/>
        </p:nvSpPr>
        <p:spPr>
          <a:xfrm>
            <a:off x="2377440" y="1371600"/>
            <a:ext cx="713232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2377440" y="1371600"/>
            <a:ext cx="6124694" cy="32004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593574" y="1280160"/>
            <a:ext cx="1371600" cy="502920"/>
          </a:xfrm>
          <a:prstGeom prst="rect">
            <a:avLst/>
          </a:prstGeom>
          <a:noFill/>
        </p:spPr>
        <p:txBody>
          <a:bodyPr wrap="square" anchor="ctr" tIns="0" bIns="0">
            <a:spAutoFit/>
          </a:bodyPr>
          <a:lstStyle/>
          <a:p>
            <a:pPr algn="l"/>
            <a:r>
              <a:rPr sz="1200" b="1">
                <a:solidFill>
                  <a:srgbClr val="0A355E"/>
                </a:solidFill>
                <a:latin typeface="Calibri"/>
              </a:rPr>
              <a:t>$22,781.40</a:t>
            </a:r>
          </a:p>
        </p:txBody>
      </p:sp>
      <p:sp>
        <p:nvSpPr>
          <p:cNvPr id="9" name="TextBox 8"/>
          <p:cNvSpPr txBox="1"/>
          <p:nvPr/>
        </p:nvSpPr>
        <p:spPr>
          <a:xfrm>
            <a:off x="182880" y="2011680"/>
            <a:ext cx="2103120" cy="502920"/>
          </a:xfrm>
          <a:prstGeom prst="rect">
            <a:avLst/>
          </a:prstGeom>
          <a:noFill/>
        </p:spPr>
        <p:txBody>
          <a:bodyPr wrap="square" anchor="ctr" tIns="0" bIns="0">
            <a:spAutoFit/>
          </a:bodyPr>
          <a:lstStyle/>
          <a:p>
            <a:pPr algn="r">
              <a:spcAft>
                <a:spcPts val="0"/>
              </a:spcAft>
            </a:pPr>
            <a:r>
              <a:rPr sz="1200" b="1">
                <a:solidFill>
                  <a:srgbClr val="0A355E"/>
                </a:solidFill>
                <a:latin typeface="Calibri"/>
              </a:rPr>
              <a:t>UnitedHealthcare</a:t>
            </a:r>
          </a:p>
          <a:p>
            <a:pPr algn="r">
              <a:spcBef>
                <a:spcPts val="0"/>
              </a:spcBef>
            </a:pPr>
            <a:r>
              <a:rPr sz="800">
                <a:solidFill>
                  <a:srgbClr val="555555"/>
                </a:solidFill>
                <a:latin typeface="Calibri"/>
              </a:rPr>
              <a:t>Renewal</a:t>
            </a:r>
          </a:p>
        </p:txBody>
      </p:sp>
      <p:sp>
        <p:nvSpPr>
          <p:cNvPr id="10" name="Rectangle 9"/>
          <p:cNvSpPr/>
          <p:nvPr/>
        </p:nvSpPr>
        <p:spPr>
          <a:xfrm>
            <a:off x="2377440" y="2103120"/>
            <a:ext cx="713232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377440" y="2103120"/>
            <a:ext cx="6982142" cy="320040"/>
          </a:xfrm>
          <a:prstGeom prst="rect">
            <a:avLst/>
          </a:prstGeom>
          <a:solidFill>
            <a:srgbClr val="A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51022" y="2011680"/>
            <a:ext cx="1371600" cy="502920"/>
          </a:xfrm>
          <a:prstGeom prst="rect">
            <a:avLst/>
          </a:prstGeom>
          <a:noFill/>
        </p:spPr>
        <p:txBody>
          <a:bodyPr wrap="square" anchor="ctr" tIns="0" bIns="0">
            <a:spAutoFit/>
          </a:bodyPr>
          <a:lstStyle/>
          <a:p>
            <a:pPr algn="l"/>
            <a:r>
              <a:rPr sz="1200" b="1">
                <a:solidFill>
                  <a:srgbClr val="A33333"/>
                </a:solidFill>
                <a:latin typeface="Calibri"/>
              </a:rPr>
              <a:t>$25,970.76</a:t>
            </a:r>
          </a:p>
        </p:txBody>
      </p:sp>
      <p:sp>
        <p:nvSpPr>
          <p:cNvPr id="13" name="TextBox 12"/>
          <p:cNvSpPr txBox="1"/>
          <p:nvPr/>
        </p:nvSpPr>
        <p:spPr>
          <a:xfrm>
            <a:off x="182880" y="2743200"/>
            <a:ext cx="2103120" cy="502920"/>
          </a:xfrm>
          <a:prstGeom prst="rect">
            <a:avLst/>
          </a:prstGeom>
          <a:noFill/>
        </p:spPr>
        <p:txBody>
          <a:bodyPr wrap="square" anchor="ctr" tIns="0" bIns="0">
            <a:spAutoFit/>
          </a:bodyPr>
          <a:lstStyle/>
          <a:p>
            <a:pPr algn="r">
              <a:spcAft>
                <a:spcPts val="0"/>
              </a:spcAft>
            </a:pPr>
            <a:r>
              <a:rPr sz="1200" b="1">
                <a:solidFill>
                  <a:srgbClr val="0A355E"/>
                </a:solidFill>
                <a:latin typeface="Calibri"/>
              </a:rPr>
              <a:t>Aetna</a:t>
            </a:r>
          </a:p>
          <a:p>
            <a:pPr algn="r">
              <a:spcBef>
                <a:spcPts val="0"/>
              </a:spcBef>
            </a:pPr>
            <a:r>
              <a:rPr sz="800">
                <a:solidFill>
                  <a:srgbClr val="555555"/>
                </a:solidFill>
                <a:latin typeface="Calibri"/>
              </a:rPr>
              <a:t>Alternate (illustrative)</a:t>
            </a:r>
          </a:p>
        </p:txBody>
      </p:sp>
      <p:sp>
        <p:nvSpPr>
          <p:cNvPr id="14" name="Rectangle 13"/>
          <p:cNvSpPr/>
          <p:nvPr/>
        </p:nvSpPr>
        <p:spPr>
          <a:xfrm>
            <a:off x="2377440" y="2834640"/>
            <a:ext cx="713232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2377440" y="2834640"/>
            <a:ext cx="6550902" cy="320040"/>
          </a:xfrm>
          <a:prstGeom prst="rect">
            <a:avLst/>
          </a:prstGeom>
          <a:solidFill>
            <a:srgbClr val="1B6B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019782" y="2743200"/>
            <a:ext cx="1371600" cy="502920"/>
          </a:xfrm>
          <a:prstGeom prst="rect">
            <a:avLst/>
          </a:prstGeom>
          <a:noFill/>
        </p:spPr>
        <p:txBody>
          <a:bodyPr wrap="square" anchor="ctr" tIns="0" bIns="0">
            <a:spAutoFit/>
          </a:bodyPr>
          <a:lstStyle/>
          <a:p>
            <a:pPr algn="l"/>
            <a:r>
              <a:rPr sz="1200" b="1">
                <a:solidFill>
                  <a:srgbClr val="1B6B3A"/>
                </a:solidFill>
                <a:latin typeface="Calibri"/>
              </a:rPr>
              <a:t>$24,366.72</a:t>
            </a:r>
          </a:p>
        </p:txBody>
      </p:sp>
      <p:sp>
        <p:nvSpPr>
          <p:cNvPr id="17" name="TextBox 16"/>
          <p:cNvSpPr txBox="1"/>
          <p:nvPr/>
        </p:nvSpPr>
        <p:spPr>
          <a:xfrm>
            <a:off x="182880" y="3474720"/>
            <a:ext cx="2103120" cy="502920"/>
          </a:xfrm>
          <a:prstGeom prst="rect">
            <a:avLst/>
          </a:prstGeom>
          <a:noFill/>
        </p:spPr>
        <p:txBody>
          <a:bodyPr wrap="square" anchor="ctr" tIns="0" bIns="0">
            <a:spAutoFit/>
          </a:bodyPr>
          <a:lstStyle/>
          <a:p>
            <a:pPr algn="r">
              <a:spcAft>
                <a:spcPts val="0"/>
              </a:spcAft>
            </a:pPr>
            <a:r>
              <a:rPr sz="1200" b="1">
                <a:solidFill>
                  <a:srgbClr val="0A355E"/>
                </a:solidFill>
                <a:latin typeface="Calibri"/>
              </a:rPr>
              <a:t>Cigna</a:t>
            </a:r>
          </a:p>
          <a:p>
            <a:pPr algn="r">
              <a:spcBef>
                <a:spcPts val="0"/>
              </a:spcBef>
            </a:pPr>
            <a:r>
              <a:rPr sz="800">
                <a:solidFill>
                  <a:srgbClr val="555555"/>
                </a:solidFill>
                <a:latin typeface="Calibri"/>
              </a:rPr>
              <a:t>Alternate (illustrative)</a:t>
            </a:r>
          </a:p>
        </p:txBody>
      </p:sp>
      <p:sp>
        <p:nvSpPr>
          <p:cNvPr id="18" name="Rectangle 17"/>
          <p:cNvSpPr/>
          <p:nvPr/>
        </p:nvSpPr>
        <p:spPr>
          <a:xfrm>
            <a:off x="2377440" y="3566160"/>
            <a:ext cx="713232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2377440" y="3566160"/>
            <a:ext cx="6748310" cy="32004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217190" y="3474720"/>
            <a:ext cx="1371600" cy="502920"/>
          </a:xfrm>
          <a:prstGeom prst="rect">
            <a:avLst/>
          </a:prstGeom>
          <a:noFill/>
        </p:spPr>
        <p:txBody>
          <a:bodyPr wrap="square" anchor="ctr" tIns="0" bIns="0">
            <a:spAutoFit/>
          </a:bodyPr>
          <a:lstStyle/>
          <a:p>
            <a:pPr algn="l"/>
            <a:r>
              <a:rPr sz="1200" b="1">
                <a:solidFill>
                  <a:srgbClr val="0A355E"/>
                </a:solidFill>
                <a:latin typeface="Calibri"/>
              </a:rPr>
              <a:t>$25,101.00</a:t>
            </a:r>
          </a:p>
        </p:txBody>
      </p:sp>
      <p:sp>
        <p:nvSpPr>
          <p:cNvPr id="21" name="TextBox 20"/>
          <p:cNvSpPr txBox="1"/>
          <p:nvPr/>
        </p:nvSpPr>
        <p:spPr>
          <a:xfrm>
            <a:off x="182880" y="4206240"/>
            <a:ext cx="2103120" cy="502920"/>
          </a:xfrm>
          <a:prstGeom prst="rect">
            <a:avLst/>
          </a:prstGeom>
          <a:noFill/>
        </p:spPr>
        <p:txBody>
          <a:bodyPr wrap="square" anchor="ctr" tIns="0" bIns="0">
            <a:spAutoFit/>
          </a:bodyPr>
          <a:lstStyle/>
          <a:p>
            <a:pPr algn="r">
              <a:spcAft>
                <a:spcPts val="0"/>
              </a:spcAft>
            </a:pPr>
            <a:r>
              <a:rPr sz="1200" b="1">
                <a:solidFill>
                  <a:srgbClr val="0A355E"/>
                </a:solidFill>
                <a:latin typeface="Calibri"/>
              </a:rPr>
              <a:t>Anthem BCBS IL</a:t>
            </a:r>
          </a:p>
          <a:p>
            <a:pPr algn="r">
              <a:spcBef>
                <a:spcPts val="0"/>
              </a:spcBef>
            </a:pPr>
            <a:r>
              <a:rPr sz="800">
                <a:solidFill>
                  <a:srgbClr val="555555"/>
                </a:solidFill>
                <a:latin typeface="Calibri"/>
              </a:rPr>
              <a:t>Alternate (illustrative)</a:t>
            </a:r>
          </a:p>
        </p:txBody>
      </p:sp>
      <p:sp>
        <p:nvSpPr>
          <p:cNvPr id="22" name="Rectangle 21"/>
          <p:cNvSpPr/>
          <p:nvPr/>
        </p:nvSpPr>
        <p:spPr>
          <a:xfrm>
            <a:off x="2377440" y="4297680"/>
            <a:ext cx="7132320" cy="32004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2377440" y="4297680"/>
            <a:ext cx="7132320" cy="32004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601200" y="4206240"/>
            <a:ext cx="1371600" cy="502920"/>
          </a:xfrm>
          <a:prstGeom prst="rect">
            <a:avLst/>
          </a:prstGeom>
          <a:noFill/>
        </p:spPr>
        <p:txBody>
          <a:bodyPr wrap="square" anchor="ctr" tIns="0" bIns="0">
            <a:spAutoFit/>
          </a:bodyPr>
          <a:lstStyle/>
          <a:p>
            <a:pPr algn="l"/>
            <a:r>
              <a:rPr sz="1200" b="1">
                <a:solidFill>
                  <a:srgbClr val="0A355E"/>
                </a:solidFill>
                <a:latin typeface="Calibri"/>
              </a:rPr>
              <a:t>$26,529.36</a:t>
            </a:r>
          </a:p>
        </p:txBody>
      </p:sp>
      <p:sp>
        <p:nvSpPr>
          <p:cNvPr id="25" name="Rectangle 24"/>
          <p:cNvSpPr/>
          <p:nvPr/>
        </p:nvSpPr>
        <p:spPr>
          <a:xfrm>
            <a:off x="457200" y="5486400"/>
            <a:ext cx="11247120" cy="777240"/>
          </a:xfrm>
          <a:prstGeom prst="rect">
            <a:avLst/>
          </a:prstGeom>
          <a:solidFill>
            <a:srgbClr val="E6F4E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57200" y="5486400"/>
            <a:ext cx="11247120" cy="777240"/>
          </a:xfrm>
          <a:prstGeom prst="rect">
            <a:avLst/>
          </a:prstGeom>
          <a:noFill/>
        </p:spPr>
        <p:txBody>
          <a:bodyPr wrap="square" anchor="ctr" tIns="0" bIns="0">
            <a:spAutoFit/>
          </a:bodyPr>
          <a:lstStyle/>
          <a:p>
            <a:pPr algn="ctr"/>
            <a:r>
              <a:rPr sz="1400" b="1">
                <a:solidFill>
                  <a:srgbClr val="1B6B3A"/>
                </a:solidFill>
                <a:latin typeface="Calibri"/>
              </a:rPr>
              <a:t>Best illustrative alternate (Aetna) indicates ~$1,604/year savings per family-tier enrollee vs. the renewal.</a:t>
            </a:r>
          </a:p>
        </p:txBody>
      </p:sp>
      <p:sp>
        <p:nvSpPr>
          <p:cNvPr id="27" name="TextBox 26"/>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28" name="TextBox 27"/>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8   |   Generated by BenefitAgent.ai (prototype)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822960"/>
          </a:xfrm>
          <a:prstGeom prst="rect">
            <a:avLst/>
          </a:prstGeom>
          <a:solidFill>
            <a:srgbClr val="0F4C8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10515600" cy="548640"/>
          </a:xfrm>
          <a:prstGeom prst="rect">
            <a:avLst/>
          </a:prstGeom>
          <a:noFill/>
        </p:spPr>
        <p:txBody>
          <a:bodyPr wrap="square" anchor="ctr" tIns="0" bIns="0">
            <a:spAutoFit/>
          </a:bodyPr>
          <a:lstStyle/>
          <a:p>
            <a:pPr algn="l"/>
            <a:r>
              <a:rPr sz="2400" b="1">
                <a:solidFill>
                  <a:srgbClr val="FFFFFF"/>
                </a:solidFill>
                <a:latin typeface="Calibri"/>
              </a:rPr>
              <a:t>Recommendation</a:t>
            </a:r>
          </a:p>
        </p:txBody>
      </p:sp>
      <p:sp>
        <p:nvSpPr>
          <p:cNvPr id="4" name="TextBox 3"/>
          <p:cNvSpPr txBox="1"/>
          <p:nvPr/>
        </p:nvSpPr>
        <p:spPr>
          <a:xfrm>
            <a:off x="10698480" y="164592"/>
            <a:ext cx="1280160" cy="548640"/>
          </a:xfrm>
          <a:prstGeom prst="rect">
            <a:avLst/>
          </a:prstGeom>
          <a:noFill/>
        </p:spPr>
        <p:txBody>
          <a:bodyPr wrap="square" anchor="ctr" tIns="0" bIns="0">
            <a:spAutoFit/>
          </a:bodyPr>
          <a:lstStyle/>
          <a:p>
            <a:pPr algn="r"/>
            <a:r>
              <a:rPr sz="1200" b="0">
                <a:solidFill>
                  <a:srgbClr val="EAF1F8"/>
                </a:solidFill>
                <a:latin typeface="Calibri"/>
              </a:rPr>
              <a:t>9 / 11</a:t>
            </a:r>
          </a:p>
        </p:txBody>
      </p:sp>
      <p:sp>
        <p:nvSpPr>
          <p:cNvPr id="5" name="Rectangle 4"/>
          <p:cNvSpPr/>
          <p:nvPr/>
        </p:nvSpPr>
        <p:spPr>
          <a:xfrm>
            <a:off x="457200" y="1188720"/>
            <a:ext cx="11247120" cy="914400"/>
          </a:xfrm>
          <a:prstGeom prst="rect">
            <a:avLst/>
          </a:prstGeom>
          <a:solidFill>
            <a:srgbClr val="EAF1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188720"/>
            <a:ext cx="10881360" cy="914400"/>
          </a:xfrm>
          <a:prstGeom prst="rect">
            <a:avLst/>
          </a:prstGeom>
          <a:noFill/>
        </p:spPr>
        <p:txBody>
          <a:bodyPr wrap="square" anchor="ctr" tIns="0" bIns="0">
            <a:spAutoFit/>
          </a:bodyPr>
          <a:lstStyle/>
          <a:p>
            <a:pPr algn="l"/>
            <a:r>
              <a:rPr sz="1600" b="1">
                <a:solidFill>
                  <a:srgbClr val="0A355E"/>
                </a:solidFill>
                <a:latin typeface="Calibri"/>
              </a:rPr>
              <a:t>Market the group to all three alternate carriers. Prioritize the lowest-premium alternate for binding-quote follow-up.</a:t>
            </a:r>
          </a:p>
        </p:txBody>
      </p:sp>
      <p:sp>
        <p:nvSpPr>
          <p:cNvPr id="7" name="TextBox 6"/>
          <p:cNvSpPr txBox="1"/>
          <p:nvPr/>
        </p:nvSpPr>
        <p:spPr>
          <a:xfrm>
            <a:off x="457200" y="2377440"/>
            <a:ext cx="11247120" cy="3200400"/>
          </a:xfrm>
          <a:prstGeom prst="rect">
            <a:avLst/>
          </a:prstGeom>
          <a:noFill/>
        </p:spPr>
        <p:txBody>
          <a:bodyPr wrap="square" anchor="t" tIns="0" bIns="0">
            <a:spAutoFit/>
          </a:bodyPr>
          <a:lstStyle/>
          <a:p>
            <a:pPr algn="l"/>
            <a:r>
              <a:rPr sz="1200" b="0">
                <a:solidFill>
                  <a:srgbClr val="0A355E"/>
                </a:solidFill>
                <a:latin typeface="Calibri"/>
              </a:rPr>
              <a:t>The UnitedHealthcare renewal carries a +14.0% composite rate increase alongside meaningful plan-design degradation (deductibles, OOP max, and select copays all moved unfavorably). Trailing-12 loss ratio of 87% is elevated and supports underwriting scrutiny.
Among the illustrative alternates, Aetna comes in roughly -6.2% versus the renewal at a comparable or richer plan design. Recommendation: market the group to Aetna, Cigna, Anthem BCBS IL for binding quotes, with priority on Aetna for plan-design parity and the strongest indicated savings. Validate network adequacy in the Naperville / DuPage County provider footprint before final recommendation to the client.</a:t>
            </a:r>
          </a:p>
        </p:txBody>
      </p:sp>
      <p:sp>
        <p:nvSpPr>
          <p:cNvPr id="8" name="TextBox 7"/>
          <p:cNvSpPr txBox="1"/>
          <p:nvPr/>
        </p:nvSpPr>
        <p:spPr>
          <a:xfrm>
            <a:off x="457200" y="6492240"/>
            <a:ext cx="7315200" cy="274320"/>
          </a:xfrm>
          <a:prstGeom prst="rect">
            <a:avLst/>
          </a:prstGeom>
          <a:noFill/>
        </p:spPr>
        <p:txBody>
          <a:bodyPr wrap="square" anchor="t" tIns="0" bIns="0">
            <a:spAutoFit/>
          </a:bodyPr>
          <a:lstStyle/>
          <a:p>
            <a:pPr algn="l"/>
            <a:r>
              <a:rPr sz="900" b="0">
                <a:solidFill>
                  <a:srgbClr val="555555"/>
                </a:solidFill>
                <a:latin typeface="Calibri"/>
              </a:rPr>
              <a:t>ACME Corporation — 2026 Renewal Review   |   Prepared by BenefitAgent.ai — Sample Firm</a:t>
            </a:r>
          </a:p>
        </p:txBody>
      </p:sp>
      <p:sp>
        <p:nvSpPr>
          <p:cNvPr id="9" name="TextBox 8"/>
          <p:cNvSpPr txBox="1"/>
          <p:nvPr/>
        </p:nvSpPr>
        <p:spPr>
          <a:xfrm>
            <a:off x="7772400" y="6492240"/>
            <a:ext cx="3931920" cy="274320"/>
          </a:xfrm>
          <a:prstGeom prst="rect">
            <a:avLst/>
          </a:prstGeom>
          <a:noFill/>
        </p:spPr>
        <p:txBody>
          <a:bodyPr wrap="square" anchor="t" tIns="0" bIns="0">
            <a:spAutoFit/>
          </a:bodyPr>
          <a:lstStyle/>
          <a:p>
            <a:pPr algn="r"/>
            <a:r>
              <a:rPr sz="900" b="0">
                <a:solidFill>
                  <a:srgbClr val="555555"/>
                </a:solidFill>
                <a:latin typeface="Calibri"/>
              </a:rPr>
              <a:t>Slide 9   |   Generated by BenefitAgent.ai (prototype)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